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5" r:id="rId10"/>
    <p:sldId id="266" r:id="rId11"/>
    <p:sldId id="267" r:id="rId12"/>
    <p:sldId id="269" r:id="rId13"/>
    <p:sldId id="270" r:id="rId14"/>
    <p:sldId id="271" r:id="rId15"/>
    <p:sldId id="272" r:id="rId16"/>
    <p:sldId id="273" r:id="rId17"/>
    <p:sldId id="274" r:id="rId18"/>
    <p:sldId id="276" r:id="rId19"/>
    <p:sldId id="277" r:id="rId20"/>
    <p:sldId id="278" r:id="rId21"/>
    <p:sldId id="275" r:id="rId22"/>
  </p:sldIdLst>
  <p:sldSz cx="18288000" cy="10287000"/>
  <p:notesSz cx="6858000" cy="9144000"/>
  <p:embeddedFontLs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Cambria Math" panose="02040503050406030204" pitchFamily="18" charset="0"/>
      <p:regular r:id="rId28"/>
    </p:embeddedFont>
    <p:embeddedFont>
      <p:font typeface="Glacial Indifference" panose="020B0604020202020204" charset="0"/>
      <p:regular r:id="rId29"/>
    </p:embeddedFont>
    <p:embeddedFont>
      <p:font typeface="Glacial Indifference Bold" panose="020B0604020202020204" charset="0"/>
      <p:regular r:id="rId30"/>
    </p:embeddedFont>
    <p:embeddedFont>
      <p:font typeface="Hagrid Heavy" panose="020B0604020202020204" charset="0"/>
      <p:regular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EB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>
        <p:scale>
          <a:sx n="75" d="100"/>
          <a:sy n="75" d="100"/>
        </p:scale>
        <p:origin x="396" y="-6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02F4DA-F260-4EDA-82AC-C8E7D83830DD}" type="datetimeFigureOut">
              <a:rPr lang="es-ES" smtClean="0"/>
              <a:t>26/03/2023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B92602-E444-4300-81B2-81614E20557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951945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B92602-E444-4300-81B2-81614E205572}" type="slidenum">
              <a:rPr lang="es-ES" smtClean="0"/>
              <a:t>19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542187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B92602-E444-4300-81B2-81614E205572}" type="slidenum">
              <a:rPr lang="es-ES" smtClean="0"/>
              <a:t>20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991521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Ovr>
    <a:masterClrMapping/>
  </p:clrMapOvr>
  <p:transition spd="slow">
    <p:pull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Ovr>
    <a:masterClrMapping/>
  </p:clrMapOvr>
  <p:transition spd="slow">
    <p:pull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Ovr>
    <a:masterClrMapping/>
  </p:clrMapOvr>
  <p:transition spd="slow">
    <p:pull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Ovr>
    <a:masterClrMapping/>
  </p:clrMapOvr>
  <p:transition spd="slow">
    <p:pull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Ovr>
    <a:masterClrMapping/>
  </p:clrMapOvr>
  <p:transition spd="slow">
    <p:pull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Ovr>
    <a:masterClrMapping/>
  </p:clrMapOvr>
  <p:transition spd="slow">
    <p:pull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3/26/2023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Ovr>
    <a:masterClrMapping/>
  </p:clrMapOvr>
  <p:transition spd="slow">
    <p:pull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3/26/2023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Ovr>
    <a:masterClrMapping/>
  </p:clrMapOvr>
  <p:transition spd="slow">
    <p:pull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3/26/2023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Ovr>
    <a:masterClrMapping/>
  </p:clrMapOvr>
  <p:transition spd="slow">
    <p:pull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Ovr>
    <a:masterClrMapping/>
  </p:clrMapOvr>
  <p:transition spd="slow">
    <p:pull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Ovr>
    <a:masterClrMapping/>
  </p:clrMapOvr>
  <p:transition spd="slow">
    <p:pull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3/26/2023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pull/>
  </p:transition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2.jpeg"/><Relationship Id="rId7" Type="http://schemas.openxmlformats.org/officeDocument/2006/relationships/image" Target="../media/image41.gif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2.jpeg"/><Relationship Id="rId7" Type="http://schemas.openxmlformats.org/officeDocument/2006/relationships/image" Target="../media/image51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2.jpeg"/><Relationship Id="rId7" Type="http://schemas.openxmlformats.org/officeDocument/2006/relationships/image" Target="../media/image5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emf"/><Relationship Id="rId3" Type="http://schemas.openxmlformats.org/officeDocument/2006/relationships/image" Target="../media/image49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5" Type="http://schemas.openxmlformats.org/officeDocument/2006/relationships/image" Target="../media/image28.png"/><Relationship Id="rId4" Type="http://schemas.openxmlformats.org/officeDocument/2006/relationships/image" Target="../media/image2.jpeg"/><Relationship Id="rId9" Type="http://schemas.openxmlformats.org/officeDocument/2006/relationships/image" Target="../media/image59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49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5" Type="http://schemas.openxmlformats.org/officeDocument/2006/relationships/image" Target="../media/image28.png"/><Relationship Id="rId4" Type="http://schemas.openxmlformats.org/officeDocument/2006/relationships/image" Target="../media/image2.jpeg"/><Relationship Id="rId9" Type="http://schemas.openxmlformats.org/officeDocument/2006/relationships/image" Target="../media/image6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.jpeg"/><Relationship Id="rId7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0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9.png"/><Relationship Id="rId5" Type="http://schemas.openxmlformats.org/officeDocument/2006/relationships/image" Target="../media/image2.jpe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2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3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n 18">
            <a:extLst>
              <a:ext uri="{FF2B5EF4-FFF2-40B4-BE49-F238E27FC236}">
                <a16:creationId xmlns:a16="http://schemas.microsoft.com/office/drawing/2014/main" id="{20A91F97-D2A9-0769-875C-29737358EC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" y="13497"/>
            <a:ext cx="18464211" cy="10331959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15000"/>
          </a:blip>
          <a:srcRect t="7850" b="7850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2031976" y="8390255"/>
            <a:ext cx="323564" cy="868045"/>
            <a:chOff x="0" y="0"/>
            <a:chExt cx="85218" cy="22862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5218" cy="228621"/>
            </a:xfrm>
            <a:custGeom>
              <a:avLst/>
              <a:gdLst/>
              <a:ahLst/>
              <a:cxnLst/>
              <a:rect l="l" t="t" r="r" b="b"/>
              <a:pathLst>
                <a:path w="85218" h="228621">
                  <a:moveTo>
                    <a:pt x="0" y="0"/>
                  </a:moveTo>
                  <a:lnTo>
                    <a:pt x="85218" y="0"/>
                  </a:lnTo>
                  <a:lnTo>
                    <a:pt x="85218" y="228621"/>
                  </a:lnTo>
                  <a:lnTo>
                    <a:pt x="0" y="228621"/>
                  </a:lnTo>
                  <a:close/>
                </a:path>
              </a:pathLst>
            </a:custGeom>
            <a:solidFill>
              <a:srgbClr val="DD6444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80"/>
                </a:lnSpc>
              </a:pPr>
              <a:endParaRPr dirty="0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2051690" y="4198783"/>
            <a:ext cx="17256782" cy="14889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804"/>
              </a:lnSpc>
            </a:pPr>
            <a:r>
              <a:rPr lang="en-US" sz="9295" dirty="0">
                <a:solidFill>
                  <a:srgbClr val="171616"/>
                </a:solidFill>
                <a:latin typeface="Hagrid Heavy"/>
              </a:rPr>
              <a:t>INGENIERÍA DE DATOS  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2665319" y="1288233"/>
            <a:ext cx="4070838" cy="1477343"/>
            <a:chOff x="0" y="0"/>
            <a:chExt cx="1072155" cy="38909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072155" cy="389094"/>
            </a:xfrm>
            <a:custGeom>
              <a:avLst/>
              <a:gdLst/>
              <a:ahLst/>
              <a:cxnLst/>
              <a:rect l="l" t="t" r="r" b="b"/>
              <a:pathLst>
                <a:path w="1072155" h="389094">
                  <a:moveTo>
                    <a:pt x="0" y="0"/>
                  </a:moveTo>
                  <a:lnTo>
                    <a:pt x="1072155" y="0"/>
                  </a:lnTo>
                  <a:lnTo>
                    <a:pt x="1072155" y="389094"/>
                  </a:lnTo>
                  <a:lnTo>
                    <a:pt x="0" y="38909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>
              <a:solidFill>
                <a:srgbClr val="DD6444"/>
              </a:solidFill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80"/>
                </a:lnSpc>
              </a:pPr>
              <a:endParaRPr dirty="0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5775953" y="5525523"/>
            <a:ext cx="12512047" cy="12001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19"/>
              </a:lnSpc>
            </a:pPr>
            <a:r>
              <a:rPr lang="en-US" sz="7495" dirty="0">
                <a:solidFill>
                  <a:srgbClr val="DD6444"/>
                </a:solidFill>
                <a:latin typeface="Hagrid Heavy"/>
              </a:rPr>
              <a:t>CON SPARK Y SCALA</a:t>
            </a:r>
          </a:p>
        </p:txBody>
      </p:sp>
      <p:sp>
        <p:nvSpPr>
          <p:cNvPr id="11" name="AutoShape 11"/>
          <p:cNvSpPr/>
          <p:nvPr/>
        </p:nvSpPr>
        <p:spPr>
          <a:xfrm>
            <a:off x="2632567" y="6158955"/>
            <a:ext cx="3704653" cy="0"/>
          </a:xfrm>
          <a:prstGeom prst="line">
            <a:avLst/>
          </a:prstGeom>
          <a:ln w="47625" cap="flat">
            <a:solidFill>
              <a:srgbClr val="DD644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AutoShape 12"/>
          <p:cNvSpPr/>
          <p:nvPr/>
        </p:nvSpPr>
        <p:spPr>
          <a:xfrm rot="7361">
            <a:off x="2656418" y="2013808"/>
            <a:ext cx="10008631" cy="0"/>
          </a:xfrm>
          <a:prstGeom prst="line">
            <a:avLst/>
          </a:prstGeom>
          <a:ln w="47625" cap="flat">
            <a:solidFill>
              <a:srgbClr val="DD644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AutoShape 13"/>
          <p:cNvSpPr/>
          <p:nvPr/>
        </p:nvSpPr>
        <p:spPr>
          <a:xfrm rot="-5400000">
            <a:off x="555826" y="4079833"/>
            <a:ext cx="4201106" cy="0"/>
          </a:xfrm>
          <a:prstGeom prst="line">
            <a:avLst/>
          </a:prstGeom>
          <a:ln w="47625" cap="flat">
            <a:solidFill>
              <a:srgbClr val="DD6444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2839998" y="1576002"/>
            <a:ext cx="1518543" cy="85418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12570092" y="8843010"/>
            <a:ext cx="4166066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dirty="0">
                <a:solidFill>
                  <a:srgbClr val="000000"/>
                </a:solidFill>
                <a:latin typeface="Glacial Indifference"/>
              </a:rPr>
              <a:t>Juan Manuel Serrano Hidalgo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570092" y="8418830"/>
            <a:ext cx="4689208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39"/>
              </a:lnSpc>
            </a:pPr>
            <a:r>
              <a:rPr lang="en-US" sz="3399" dirty="0">
                <a:solidFill>
                  <a:srgbClr val="171616"/>
                </a:solidFill>
                <a:latin typeface="Glacial Indifference Bold"/>
              </a:rPr>
              <a:t>Álvaro Sánchez Pérez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4358541" y="1556035"/>
            <a:ext cx="2274536" cy="10512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73"/>
              </a:lnSpc>
            </a:pPr>
            <a:r>
              <a:rPr lang="en-US" sz="2521" dirty="0">
                <a:solidFill>
                  <a:srgbClr val="171616"/>
                </a:solidFill>
                <a:latin typeface="Glacial Indifference Bold"/>
              </a:rPr>
              <a:t>UNIVERSIDAD </a:t>
            </a:r>
          </a:p>
          <a:p>
            <a:pPr>
              <a:lnSpc>
                <a:spcPts val="2773"/>
              </a:lnSpc>
            </a:pPr>
            <a:r>
              <a:rPr lang="en-US" sz="2521" dirty="0">
                <a:solidFill>
                  <a:srgbClr val="171616"/>
                </a:solidFill>
                <a:latin typeface="Glacial Indifference Bold"/>
              </a:rPr>
              <a:t>REY JUAN CARLOS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n 18">
            <a:extLst>
              <a:ext uri="{FF2B5EF4-FFF2-40B4-BE49-F238E27FC236}">
                <a16:creationId xmlns:a16="http://schemas.microsoft.com/office/drawing/2014/main" id="{EC1C2308-5F2C-9D1E-7DCF-EFEF66956B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7856" y="0"/>
            <a:ext cx="18603710" cy="10287000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15000"/>
          </a:blip>
          <a:srcRect t="7850" b="7850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5400000">
            <a:off x="5557473" y="-364829"/>
            <a:ext cx="5913604" cy="14971149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 l="3810" r="3810"/>
          <a:stretch>
            <a:fillRect/>
          </a:stretch>
        </p:blipFill>
        <p:spPr>
          <a:xfrm rot="5400000">
            <a:off x="6199415" y="936404"/>
            <a:ext cx="5913604" cy="16206167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1028700" y="3434407"/>
            <a:ext cx="16230600" cy="5842198"/>
            <a:chOff x="0" y="0"/>
            <a:chExt cx="4274726" cy="153868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74726" cy="1538686"/>
            </a:xfrm>
            <a:custGeom>
              <a:avLst/>
              <a:gdLst/>
              <a:ahLst/>
              <a:cxnLst/>
              <a:rect l="l" t="t" r="r" b="b"/>
              <a:pathLst>
                <a:path w="4274726" h="1538686">
                  <a:moveTo>
                    <a:pt x="0" y="0"/>
                  </a:moveTo>
                  <a:lnTo>
                    <a:pt x="4274726" y="0"/>
                  </a:lnTo>
                  <a:lnTo>
                    <a:pt x="4274726" y="1538686"/>
                  </a:lnTo>
                  <a:lnTo>
                    <a:pt x="0" y="1538686"/>
                  </a:lnTo>
                  <a:close/>
                </a:path>
              </a:pathLst>
            </a:custGeom>
            <a:solidFill>
              <a:srgbClr val="DD6444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80"/>
                </a:lnSpc>
              </a:pPr>
              <a:endParaRPr/>
            </a:p>
          </p:txBody>
        </p:sp>
      </p:grpSp>
      <p:sp>
        <p:nvSpPr>
          <p:cNvPr id="8" name="AutoShape 8"/>
          <p:cNvSpPr/>
          <p:nvPr/>
        </p:nvSpPr>
        <p:spPr>
          <a:xfrm rot="-5399999">
            <a:off x="5718073" y="6520507"/>
            <a:ext cx="2889454" cy="0"/>
          </a:xfrm>
          <a:prstGeom prst="line">
            <a:avLst/>
          </a:prstGeom>
          <a:ln w="476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9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288408" y="3732188"/>
            <a:ext cx="863511" cy="863511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17516289" y="9638446"/>
            <a:ext cx="967027" cy="339828"/>
            <a:chOff x="0" y="0"/>
            <a:chExt cx="254690" cy="8950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54690" cy="89502"/>
            </a:xfrm>
            <a:custGeom>
              <a:avLst/>
              <a:gdLst/>
              <a:ahLst/>
              <a:cxnLst/>
              <a:rect l="l" t="t" r="r" b="b"/>
              <a:pathLst>
                <a:path w="254690" h="89502">
                  <a:moveTo>
                    <a:pt x="0" y="0"/>
                  </a:moveTo>
                  <a:lnTo>
                    <a:pt x="254690" y="0"/>
                  </a:lnTo>
                  <a:lnTo>
                    <a:pt x="254690" y="89502"/>
                  </a:lnTo>
                  <a:lnTo>
                    <a:pt x="0" y="89502"/>
                  </a:lnTo>
                  <a:close/>
                </a:path>
              </a:pathLst>
            </a:custGeom>
            <a:solidFill>
              <a:srgbClr val="DD6444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80"/>
                </a:lnSpc>
              </a:pPr>
              <a:endParaRPr/>
            </a:p>
          </p:txBody>
        </p:sp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7360121" y="3869223"/>
            <a:ext cx="9608011" cy="4972567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14" name="TextBox 14"/>
          <p:cNvSpPr txBox="1"/>
          <p:nvPr/>
        </p:nvSpPr>
        <p:spPr>
          <a:xfrm>
            <a:off x="1053133" y="951540"/>
            <a:ext cx="14477541" cy="10739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508"/>
              </a:lnSpc>
            </a:pPr>
            <a:r>
              <a:rPr lang="en-US" sz="6699">
                <a:solidFill>
                  <a:srgbClr val="DD6444"/>
                </a:solidFill>
                <a:latin typeface="Hagrid Heavy"/>
              </a:rPr>
              <a:t>VISUALIZACIÓN DE QUERIES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88408" y="5713324"/>
            <a:ext cx="5441012" cy="12759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359"/>
              </a:lnSpc>
              <a:defRPr/>
            </a:pPr>
            <a:r>
              <a:rPr lang="en-US" sz="2400" dirty="0" err="1">
                <a:solidFill>
                  <a:schemeClr val="bg1"/>
                </a:solidFill>
                <a:latin typeface="Glacial Indifference"/>
              </a:rPr>
              <a:t>Leemos</a:t>
            </a:r>
            <a:r>
              <a:rPr lang="en-US" sz="2400" dirty="0">
                <a:solidFill>
                  <a:schemeClr val="bg1"/>
                </a:solidFill>
                <a:latin typeface="Glacial Indifference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Glacial Indifference"/>
              </a:rPr>
              <a:t>el</a:t>
            </a:r>
            <a:r>
              <a:rPr lang="en-US" sz="2400" dirty="0">
                <a:solidFill>
                  <a:schemeClr val="bg1"/>
                </a:solidFill>
                <a:latin typeface="Glacial Indifference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Glacial Indifference"/>
              </a:rPr>
              <a:t>archivo</a:t>
            </a:r>
            <a:r>
              <a:rPr lang="en-US" sz="2400" dirty="0">
                <a:solidFill>
                  <a:schemeClr val="bg1"/>
                </a:solidFill>
                <a:latin typeface="Glacial Indifference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Glacial Indifference"/>
              </a:rPr>
              <a:t>geoJSON</a:t>
            </a:r>
            <a:r>
              <a:rPr lang="en-US" sz="2400" dirty="0">
                <a:solidFill>
                  <a:schemeClr val="bg1"/>
                </a:solidFill>
                <a:latin typeface="Glacial Indifference"/>
              </a:rPr>
              <a:t> y </a:t>
            </a:r>
            <a:r>
              <a:rPr lang="en-US" sz="2400" dirty="0" err="1">
                <a:solidFill>
                  <a:schemeClr val="bg1"/>
                </a:solidFill>
                <a:latin typeface="Glacial Indifference"/>
              </a:rPr>
              <a:t>preparamos</a:t>
            </a:r>
            <a:r>
              <a:rPr lang="en-US" sz="2400" dirty="0">
                <a:solidFill>
                  <a:schemeClr val="bg1"/>
                </a:solidFill>
                <a:latin typeface="Glacial Indifference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Glacial Indifference"/>
              </a:rPr>
              <a:t>los</a:t>
            </a:r>
            <a:r>
              <a:rPr lang="en-US" sz="2400" dirty="0">
                <a:solidFill>
                  <a:schemeClr val="bg1"/>
                </a:solidFill>
                <a:latin typeface="Glacial Indifference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Glacial Indifference"/>
              </a:rPr>
              <a:t>datos</a:t>
            </a:r>
            <a:r>
              <a:rPr lang="en-US" sz="2400" dirty="0">
                <a:solidFill>
                  <a:schemeClr val="bg1"/>
                </a:solidFill>
                <a:latin typeface="Glacial Indifference"/>
              </a:rPr>
              <a:t> para </a:t>
            </a:r>
            <a:r>
              <a:rPr lang="en-US" sz="2400" dirty="0" err="1">
                <a:solidFill>
                  <a:schemeClr val="bg1"/>
                </a:solidFill>
                <a:latin typeface="Glacial Indifference"/>
              </a:rPr>
              <a:t>su</a:t>
            </a:r>
            <a:r>
              <a:rPr lang="en-US" sz="2400" dirty="0">
                <a:solidFill>
                  <a:schemeClr val="bg1"/>
                </a:solidFill>
                <a:latin typeface="Glacial Indifference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Glacial Indifference"/>
              </a:rPr>
              <a:t>representación</a:t>
            </a:r>
            <a:r>
              <a:rPr lang="en-US" sz="2400" dirty="0">
                <a:solidFill>
                  <a:schemeClr val="bg1"/>
                </a:solidFill>
                <a:latin typeface="Glacial Indifference"/>
              </a:rPr>
              <a:t>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150822" y="3937566"/>
            <a:ext cx="3452466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39"/>
              </a:lnSpc>
            </a:pPr>
            <a:r>
              <a:rPr lang="en-US" sz="3399">
                <a:solidFill>
                  <a:srgbClr val="FFFFFF"/>
                </a:solidFill>
                <a:latin typeface="Glacial Indifference Bold"/>
              </a:rPr>
              <a:t>Olas de calor II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6378328" y="9563100"/>
            <a:ext cx="919670" cy="4905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4445"/>
              </a:lnSpc>
            </a:pPr>
            <a:r>
              <a:rPr lang="en-US" sz="3500" dirty="0">
                <a:solidFill>
                  <a:srgbClr val="DD6444"/>
                </a:solidFill>
                <a:latin typeface="Hagrid Heavy"/>
              </a:rPr>
              <a:t>08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n 18">
            <a:extLst>
              <a:ext uri="{FF2B5EF4-FFF2-40B4-BE49-F238E27FC236}">
                <a16:creationId xmlns:a16="http://schemas.microsoft.com/office/drawing/2014/main" id="{2137E5AD-34CA-7624-C1E0-2E41C8E604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" y="0"/>
            <a:ext cx="18583562" cy="10292116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15000"/>
          </a:blip>
          <a:srcRect t="7850" b="7850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5400000">
            <a:off x="5557473" y="-364829"/>
            <a:ext cx="5913604" cy="14971149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 l="3810" r="3810"/>
          <a:stretch>
            <a:fillRect/>
          </a:stretch>
        </p:blipFill>
        <p:spPr>
          <a:xfrm rot="5400000">
            <a:off x="6199415" y="936404"/>
            <a:ext cx="5913604" cy="16206167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1028700" y="3434407"/>
            <a:ext cx="16230600" cy="5842198"/>
            <a:chOff x="0" y="0"/>
            <a:chExt cx="4274726" cy="153868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74726" cy="1538686"/>
            </a:xfrm>
            <a:custGeom>
              <a:avLst/>
              <a:gdLst/>
              <a:ahLst/>
              <a:cxnLst/>
              <a:rect l="l" t="t" r="r" b="b"/>
              <a:pathLst>
                <a:path w="4274726" h="1538686">
                  <a:moveTo>
                    <a:pt x="0" y="0"/>
                  </a:moveTo>
                  <a:lnTo>
                    <a:pt x="4274726" y="0"/>
                  </a:lnTo>
                  <a:lnTo>
                    <a:pt x="4274726" y="1538686"/>
                  </a:lnTo>
                  <a:lnTo>
                    <a:pt x="0" y="1538686"/>
                  </a:lnTo>
                  <a:close/>
                </a:path>
              </a:pathLst>
            </a:custGeom>
            <a:solidFill>
              <a:srgbClr val="DD6444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80"/>
                </a:lnSpc>
              </a:pPr>
              <a:endParaRPr/>
            </a:p>
          </p:txBody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288408" y="3732188"/>
            <a:ext cx="863511" cy="863511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17535716" y="9638446"/>
            <a:ext cx="967027" cy="339828"/>
            <a:chOff x="0" y="0"/>
            <a:chExt cx="254690" cy="8950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54690" cy="89502"/>
            </a:xfrm>
            <a:custGeom>
              <a:avLst/>
              <a:gdLst/>
              <a:ahLst/>
              <a:cxnLst/>
              <a:rect l="l" t="t" r="r" b="b"/>
              <a:pathLst>
                <a:path w="254690" h="89502">
                  <a:moveTo>
                    <a:pt x="0" y="0"/>
                  </a:moveTo>
                  <a:lnTo>
                    <a:pt x="254690" y="0"/>
                  </a:lnTo>
                  <a:lnTo>
                    <a:pt x="254690" y="89502"/>
                  </a:lnTo>
                  <a:lnTo>
                    <a:pt x="0" y="89502"/>
                  </a:lnTo>
                  <a:close/>
                </a:path>
              </a:pathLst>
            </a:custGeom>
            <a:solidFill>
              <a:srgbClr val="DD6444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80"/>
                </a:lnSpc>
              </a:pPr>
              <a:endParaRPr/>
            </a:p>
          </p:txBody>
        </p:sp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7538874" y="3794849"/>
            <a:ext cx="9374609" cy="5121314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14" name="TextBox 14"/>
          <p:cNvSpPr txBox="1"/>
          <p:nvPr/>
        </p:nvSpPr>
        <p:spPr>
          <a:xfrm>
            <a:off x="1053133" y="951540"/>
            <a:ext cx="14477541" cy="10739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508"/>
              </a:lnSpc>
            </a:pPr>
            <a:r>
              <a:rPr lang="en-US" sz="6699">
                <a:solidFill>
                  <a:srgbClr val="DD6444"/>
                </a:solidFill>
                <a:latin typeface="Hagrid Heavy"/>
              </a:rPr>
              <a:t>VISUALIZACIÓN DE QUERIES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418727" y="4822076"/>
            <a:ext cx="5441012" cy="38856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359"/>
              </a:lnSpc>
              <a:defRPr/>
            </a:pPr>
            <a:r>
              <a:rPr lang="es-ES" sz="2400" dirty="0">
                <a:solidFill>
                  <a:schemeClr val="bg1"/>
                </a:solidFill>
                <a:latin typeface="Glacial Indifference"/>
              </a:rPr>
              <a:t>Generamos</a:t>
            </a:r>
            <a:r>
              <a:rPr lang="en-US" sz="2400" dirty="0">
                <a:solidFill>
                  <a:schemeClr val="bg1"/>
                </a:solidFill>
                <a:latin typeface="Glacial Indifference"/>
              </a:rPr>
              <a:t> la </a:t>
            </a:r>
            <a:r>
              <a:rPr lang="es-ES" sz="2400" dirty="0">
                <a:solidFill>
                  <a:schemeClr val="bg1"/>
                </a:solidFill>
                <a:latin typeface="Glacial Indifference"/>
              </a:rPr>
              <a:t>visualización</a:t>
            </a:r>
            <a:r>
              <a:rPr lang="en-US" sz="2400" dirty="0">
                <a:solidFill>
                  <a:schemeClr val="bg1"/>
                </a:solidFill>
                <a:latin typeface="Glacial Indifference"/>
              </a:rPr>
              <a:t> </a:t>
            </a:r>
            <a:r>
              <a:rPr lang="es-ES" sz="2400" dirty="0">
                <a:solidFill>
                  <a:schemeClr val="bg1"/>
                </a:solidFill>
                <a:latin typeface="Glacial Indifference"/>
              </a:rPr>
              <a:t>en</a:t>
            </a:r>
            <a:r>
              <a:rPr lang="en-US" sz="2400" dirty="0">
                <a:solidFill>
                  <a:schemeClr val="bg1"/>
                </a:solidFill>
                <a:latin typeface="Glacial Indifference"/>
              </a:rPr>
              <a:t> </a:t>
            </a:r>
            <a:r>
              <a:rPr lang="es-ES" sz="2400" dirty="0">
                <a:solidFill>
                  <a:schemeClr val="bg1"/>
                </a:solidFill>
                <a:latin typeface="Glacial Indifference"/>
              </a:rPr>
              <a:t>una</a:t>
            </a:r>
            <a:r>
              <a:rPr lang="en-US" sz="2400" dirty="0">
                <a:solidFill>
                  <a:schemeClr val="bg1"/>
                </a:solidFill>
                <a:latin typeface="Glacial Indifference"/>
              </a:rPr>
              <a:t> </a:t>
            </a:r>
            <a:r>
              <a:rPr lang="es-ES" sz="2400" dirty="0">
                <a:solidFill>
                  <a:schemeClr val="bg1"/>
                </a:solidFill>
                <a:latin typeface="Glacial Indifference"/>
              </a:rPr>
              <a:t>función</a:t>
            </a:r>
            <a:r>
              <a:rPr lang="en-US" sz="2400" dirty="0">
                <a:solidFill>
                  <a:schemeClr val="bg1"/>
                </a:solidFill>
                <a:latin typeface="Glacial Indifference"/>
              </a:rPr>
              <a:t> a la </a:t>
            </a:r>
            <a:r>
              <a:rPr lang="es-ES" sz="2400" dirty="0">
                <a:solidFill>
                  <a:schemeClr val="bg1"/>
                </a:solidFill>
                <a:latin typeface="Glacial Indifference"/>
              </a:rPr>
              <a:t>cual</a:t>
            </a:r>
            <a:r>
              <a:rPr lang="en-US" sz="2400" dirty="0">
                <a:solidFill>
                  <a:schemeClr val="bg1"/>
                </a:solidFill>
                <a:latin typeface="Glacial Indifference"/>
              </a:rPr>
              <a:t> le </a:t>
            </a:r>
            <a:r>
              <a:rPr lang="es-HN" sz="2400" dirty="0">
                <a:solidFill>
                  <a:schemeClr val="bg1"/>
                </a:solidFill>
                <a:latin typeface="Glacial Indifference"/>
              </a:rPr>
              <a:t>pasamos</a:t>
            </a:r>
            <a:r>
              <a:rPr lang="en-US" sz="2400" dirty="0">
                <a:solidFill>
                  <a:schemeClr val="bg1"/>
                </a:solidFill>
                <a:latin typeface="Glacial Indifference"/>
              </a:rPr>
              <a:t> </a:t>
            </a:r>
            <a:r>
              <a:rPr lang="es-ES" sz="2400" dirty="0">
                <a:solidFill>
                  <a:schemeClr val="bg1"/>
                </a:solidFill>
                <a:latin typeface="Glacial Indifference"/>
              </a:rPr>
              <a:t>el</a:t>
            </a:r>
            <a:r>
              <a:rPr lang="en-US" sz="2400" dirty="0">
                <a:solidFill>
                  <a:schemeClr val="bg1"/>
                </a:solidFill>
                <a:latin typeface="Glacial Indifference"/>
              </a:rPr>
              <a:t> </a:t>
            </a:r>
            <a:r>
              <a:rPr lang="es-ES" sz="2400" dirty="0">
                <a:solidFill>
                  <a:schemeClr val="bg1"/>
                </a:solidFill>
                <a:latin typeface="Glacial Indifference"/>
              </a:rPr>
              <a:t>año</a:t>
            </a:r>
            <a:r>
              <a:rPr lang="en-US" sz="2400" dirty="0">
                <a:solidFill>
                  <a:schemeClr val="bg1"/>
                </a:solidFill>
                <a:latin typeface="Glacial Indifference"/>
              </a:rPr>
              <a:t> que </a:t>
            </a:r>
            <a:r>
              <a:rPr lang="es-ES" sz="2400" dirty="0">
                <a:solidFill>
                  <a:schemeClr val="bg1"/>
                </a:solidFill>
                <a:latin typeface="Glacial Indifference"/>
              </a:rPr>
              <a:t>deseamos</a:t>
            </a:r>
            <a:r>
              <a:rPr lang="en-US" sz="2400" dirty="0">
                <a:solidFill>
                  <a:schemeClr val="bg1"/>
                </a:solidFill>
                <a:latin typeface="Glacial Indifference"/>
              </a:rPr>
              <a:t> </a:t>
            </a:r>
            <a:r>
              <a:rPr lang="es-ES" sz="2400" dirty="0">
                <a:solidFill>
                  <a:schemeClr val="bg1"/>
                </a:solidFill>
                <a:latin typeface="Glacial Indifference"/>
              </a:rPr>
              <a:t>representar</a:t>
            </a:r>
            <a:r>
              <a:rPr lang="en-US" sz="2400" dirty="0">
                <a:solidFill>
                  <a:schemeClr val="bg1"/>
                </a:solidFill>
                <a:latin typeface="Glacial Indifference"/>
              </a:rPr>
              <a:t> </a:t>
            </a:r>
            <a:r>
              <a:rPr lang="es-ES" sz="2400" dirty="0">
                <a:solidFill>
                  <a:schemeClr val="bg1"/>
                </a:solidFill>
                <a:latin typeface="Glacial Indifference"/>
              </a:rPr>
              <a:t>en</a:t>
            </a:r>
            <a:r>
              <a:rPr lang="en-US" sz="2400" dirty="0">
                <a:solidFill>
                  <a:schemeClr val="bg1"/>
                </a:solidFill>
                <a:latin typeface="Glacial Indifference"/>
              </a:rPr>
              <a:t> </a:t>
            </a:r>
            <a:r>
              <a:rPr lang="es-ES" sz="2400" dirty="0">
                <a:solidFill>
                  <a:schemeClr val="bg1"/>
                </a:solidFill>
                <a:latin typeface="Glacial Indifference"/>
              </a:rPr>
              <a:t>el</a:t>
            </a:r>
            <a:r>
              <a:rPr lang="en-US" sz="2400" dirty="0">
                <a:solidFill>
                  <a:schemeClr val="bg1"/>
                </a:solidFill>
                <a:latin typeface="Glacial Indifference"/>
              </a:rPr>
              <a:t> </a:t>
            </a:r>
            <a:r>
              <a:rPr lang="es-ES" sz="2400" dirty="0">
                <a:solidFill>
                  <a:schemeClr val="bg1"/>
                </a:solidFill>
                <a:latin typeface="Glacial Indifference"/>
              </a:rPr>
              <a:t>mapa</a:t>
            </a:r>
            <a:r>
              <a:rPr lang="en-US" sz="2400" dirty="0">
                <a:solidFill>
                  <a:schemeClr val="bg1"/>
                </a:solidFill>
                <a:latin typeface="Glacial Indifference"/>
              </a:rPr>
              <a:t>.</a:t>
            </a:r>
            <a:r>
              <a:rPr lang="es-ES" sz="2400" dirty="0">
                <a:solidFill>
                  <a:schemeClr val="bg1"/>
                </a:solidFill>
                <a:latin typeface="Glacial Indifference"/>
              </a:rPr>
              <a:t> </a:t>
            </a:r>
          </a:p>
          <a:p>
            <a:pPr algn="just">
              <a:lnSpc>
                <a:spcPts val="3359"/>
              </a:lnSpc>
              <a:defRPr/>
            </a:pPr>
            <a:r>
              <a:rPr lang="es-ES" sz="2400" dirty="0">
                <a:solidFill>
                  <a:schemeClr val="bg1"/>
                </a:solidFill>
                <a:latin typeface="Glacial Indifference"/>
              </a:rPr>
              <a:t>De esta manera podremos implementar un widget que nos muestre una lista con los distintas posibilidades de representación facilitándole la tarea de visualización a usuarios no experimentados.</a:t>
            </a:r>
            <a:endParaRPr lang="en-US" sz="2400" dirty="0">
              <a:solidFill>
                <a:schemeClr val="bg1"/>
              </a:solidFill>
              <a:latin typeface="Glacial Indifference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2150822" y="3937566"/>
            <a:ext cx="3452466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39"/>
              </a:lnSpc>
            </a:pPr>
            <a:r>
              <a:rPr lang="en-US" sz="3399" dirty="0">
                <a:solidFill>
                  <a:srgbClr val="FFFFFF"/>
                </a:solidFill>
                <a:latin typeface="Glacial Indifference Bold"/>
              </a:rPr>
              <a:t>Olas de </a:t>
            </a:r>
            <a:r>
              <a:rPr lang="es-ES" sz="3399" dirty="0">
                <a:solidFill>
                  <a:srgbClr val="FFFFFF"/>
                </a:solidFill>
                <a:latin typeface="Glacial Indifference Bold"/>
              </a:rPr>
              <a:t>calor</a:t>
            </a:r>
            <a:r>
              <a:rPr lang="en-US" sz="3399" dirty="0">
                <a:solidFill>
                  <a:srgbClr val="FFFFFF"/>
                </a:solidFill>
                <a:latin typeface="Glacial Indifference Bold"/>
              </a:rPr>
              <a:t> III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6378382" y="9563100"/>
            <a:ext cx="952500" cy="4905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4445"/>
              </a:lnSpc>
            </a:pPr>
            <a:r>
              <a:rPr lang="en-US" sz="3500" dirty="0">
                <a:solidFill>
                  <a:srgbClr val="DD6444"/>
                </a:solidFill>
                <a:latin typeface="Hagrid Heavy"/>
              </a:rPr>
              <a:t>09</a:t>
            </a:r>
          </a:p>
        </p:txBody>
      </p:sp>
      <p:sp>
        <p:nvSpPr>
          <p:cNvPr id="20" name="AutoShape 8">
            <a:extLst>
              <a:ext uri="{FF2B5EF4-FFF2-40B4-BE49-F238E27FC236}">
                <a16:creationId xmlns:a16="http://schemas.microsoft.com/office/drawing/2014/main" id="{60272945-897E-1C6E-773D-5C981168F236}"/>
              </a:ext>
            </a:extLst>
          </p:cNvPr>
          <p:cNvSpPr/>
          <p:nvPr/>
        </p:nvSpPr>
        <p:spPr>
          <a:xfrm rot="16200001">
            <a:off x="5718073" y="6520507"/>
            <a:ext cx="2889454" cy="0"/>
          </a:xfrm>
          <a:prstGeom prst="line">
            <a:avLst/>
          </a:prstGeom>
          <a:ln w="476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n 16">
            <a:extLst>
              <a:ext uri="{FF2B5EF4-FFF2-40B4-BE49-F238E27FC236}">
                <a16:creationId xmlns:a16="http://schemas.microsoft.com/office/drawing/2014/main" id="{BD15A0CD-80CD-A412-C287-4181447489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799" y="19363"/>
            <a:ext cx="18617232" cy="10404965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15000"/>
          </a:blip>
          <a:srcRect t="7850" b="7850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5400000">
            <a:off x="5557473" y="-364829"/>
            <a:ext cx="5913604" cy="14971149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 l="3810" r="3810"/>
          <a:stretch>
            <a:fillRect/>
          </a:stretch>
        </p:blipFill>
        <p:spPr>
          <a:xfrm rot="5400000">
            <a:off x="6199415" y="936404"/>
            <a:ext cx="5913604" cy="16206167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1028700" y="3434407"/>
            <a:ext cx="16230600" cy="5842198"/>
            <a:chOff x="0" y="0"/>
            <a:chExt cx="4274726" cy="153868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74726" cy="1538686"/>
            </a:xfrm>
            <a:custGeom>
              <a:avLst/>
              <a:gdLst/>
              <a:ahLst/>
              <a:cxnLst/>
              <a:rect l="l" t="t" r="r" b="b"/>
              <a:pathLst>
                <a:path w="4274726" h="1538686">
                  <a:moveTo>
                    <a:pt x="0" y="0"/>
                  </a:moveTo>
                  <a:lnTo>
                    <a:pt x="4274726" y="0"/>
                  </a:lnTo>
                  <a:lnTo>
                    <a:pt x="4274726" y="1538686"/>
                  </a:lnTo>
                  <a:lnTo>
                    <a:pt x="0" y="1538686"/>
                  </a:lnTo>
                  <a:close/>
                </a:path>
              </a:pathLst>
            </a:custGeom>
            <a:solidFill>
              <a:srgbClr val="DD6444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80"/>
                </a:lnSpc>
              </a:pPr>
              <a:endParaRPr dirty="0"/>
            </a:p>
          </p:txBody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288408" y="3732188"/>
            <a:ext cx="863511" cy="863511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17399107" y="9638445"/>
            <a:ext cx="967027" cy="339828"/>
            <a:chOff x="0" y="0"/>
            <a:chExt cx="254690" cy="8950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54690" cy="89502"/>
            </a:xfrm>
            <a:custGeom>
              <a:avLst/>
              <a:gdLst/>
              <a:ahLst/>
              <a:cxnLst/>
              <a:rect l="l" t="t" r="r" b="b"/>
              <a:pathLst>
                <a:path w="254690" h="89502">
                  <a:moveTo>
                    <a:pt x="0" y="0"/>
                  </a:moveTo>
                  <a:lnTo>
                    <a:pt x="254690" y="0"/>
                  </a:lnTo>
                  <a:lnTo>
                    <a:pt x="254690" y="89502"/>
                  </a:lnTo>
                  <a:lnTo>
                    <a:pt x="0" y="89502"/>
                  </a:lnTo>
                  <a:close/>
                </a:path>
              </a:pathLst>
            </a:custGeom>
            <a:solidFill>
              <a:srgbClr val="DD6444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80"/>
                </a:lnSpc>
              </a:pPr>
              <a:endParaRPr dirty="0"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053133" y="951540"/>
            <a:ext cx="14477541" cy="10739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508"/>
              </a:lnSpc>
            </a:pPr>
            <a:r>
              <a:rPr lang="en-US" sz="6699" dirty="0">
                <a:solidFill>
                  <a:srgbClr val="DD6444"/>
                </a:solidFill>
                <a:latin typeface="Hagrid Heavy"/>
              </a:rPr>
              <a:t>VISUALIZACIÓN DE QUERIES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150822" y="3937566"/>
            <a:ext cx="5586778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39"/>
              </a:lnSpc>
            </a:pPr>
            <a:r>
              <a:rPr lang="en-US" sz="3399" dirty="0">
                <a:solidFill>
                  <a:srgbClr val="FFFFFF"/>
                </a:solidFill>
                <a:latin typeface="Glacial Indifference Bold"/>
              </a:rPr>
              <a:t>Olas de </a:t>
            </a:r>
            <a:r>
              <a:rPr lang="es-ES" sz="3399" dirty="0">
                <a:solidFill>
                  <a:srgbClr val="FFFFFF"/>
                </a:solidFill>
                <a:latin typeface="Glacial Indifference Bold"/>
              </a:rPr>
              <a:t>calor</a:t>
            </a:r>
            <a:r>
              <a:rPr lang="en-US" sz="3399" dirty="0">
                <a:solidFill>
                  <a:srgbClr val="FFFFFF"/>
                </a:solidFill>
                <a:latin typeface="Glacial Indifference Bold"/>
              </a:rPr>
              <a:t> IX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6251086" y="9563100"/>
            <a:ext cx="983781" cy="4905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445"/>
              </a:lnSpc>
            </a:pPr>
            <a:r>
              <a:rPr lang="en-US" sz="3500" dirty="0">
                <a:solidFill>
                  <a:srgbClr val="DD6444"/>
                </a:solidFill>
                <a:latin typeface="Hagrid Heavy"/>
              </a:rPr>
              <a:t>10</a:t>
            </a:r>
          </a:p>
        </p:txBody>
      </p:sp>
      <p:pic>
        <p:nvPicPr>
          <p:cNvPr id="19" name="Imagen 18" descr="Mapa&#10;&#10;Descripción generada automáticamente">
            <a:extLst>
              <a:ext uri="{FF2B5EF4-FFF2-40B4-BE49-F238E27FC236}">
                <a16:creationId xmlns:a16="http://schemas.microsoft.com/office/drawing/2014/main" id="{8B98B069-CF11-E4A8-33FC-08945D17630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5962" y="5131669"/>
            <a:ext cx="6935124" cy="3745823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21" name="AutoShape 8">
            <a:extLst>
              <a:ext uri="{FF2B5EF4-FFF2-40B4-BE49-F238E27FC236}">
                <a16:creationId xmlns:a16="http://schemas.microsoft.com/office/drawing/2014/main" id="{5F938869-1EF1-9D04-BF2D-4007FF09DDF0}"/>
              </a:ext>
            </a:extLst>
          </p:cNvPr>
          <p:cNvSpPr/>
          <p:nvPr/>
        </p:nvSpPr>
        <p:spPr>
          <a:xfrm rot="16200001">
            <a:off x="9095787" y="-2811372"/>
            <a:ext cx="6190" cy="15330234"/>
          </a:xfrm>
          <a:prstGeom prst="line">
            <a:avLst/>
          </a:prstGeom>
          <a:ln w="476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23" name="Imagen 22">
            <a:extLst>
              <a:ext uri="{FF2B5EF4-FFF2-40B4-BE49-F238E27FC236}">
                <a16:creationId xmlns:a16="http://schemas.microsoft.com/office/drawing/2014/main" id="{00E38F5F-A2A8-E83E-15FA-221907B477D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40227" y="5143500"/>
            <a:ext cx="6935125" cy="3745823"/>
          </a:xfrm>
          <a:prstGeom prst="rect">
            <a:avLst/>
          </a:prstGeom>
          <a:effectLst>
            <a:softEdge rad="31750"/>
          </a:effec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n 18">
            <a:extLst>
              <a:ext uri="{FF2B5EF4-FFF2-40B4-BE49-F238E27FC236}">
                <a16:creationId xmlns:a16="http://schemas.microsoft.com/office/drawing/2014/main" id="{95D11A1E-A0E7-CBA5-53B4-CAFE5C371C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8599" y="0"/>
            <a:ext cx="18688738" cy="10318172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15000"/>
          </a:blip>
          <a:srcRect t="7850" b="7850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5400000">
            <a:off x="5557473" y="-364829"/>
            <a:ext cx="5913604" cy="14971149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 l="3810" r="3810"/>
          <a:stretch>
            <a:fillRect/>
          </a:stretch>
        </p:blipFill>
        <p:spPr>
          <a:xfrm rot="5400000">
            <a:off x="6199415" y="936404"/>
            <a:ext cx="5913604" cy="16206167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1028700" y="3434407"/>
            <a:ext cx="16230600" cy="5842198"/>
            <a:chOff x="0" y="0"/>
            <a:chExt cx="4274726" cy="153868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74726" cy="1538686"/>
            </a:xfrm>
            <a:custGeom>
              <a:avLst/>
              <a:gdLst/>
              <a:ahLst/>
              <a:cxnLst/>
              <a:rect l="l" t="t" r="r" b="b"/>
              <a:pathLst>
                <a:path w="4274726" h="1538686">
                  <a:moveTo>
                    <a:pt x="0" y="0"/>
                  </a:moveTo>
                  <a:lnTo>
                    <a:pt x="4274726" y="0"/>
                  </a:lnTo>
                  <a:lnTo>
                    <a:pt x="4274726" y="1538686"/>
                  </a:lnTo>
                  <a:lnTo>
                    <a:pt x="0" y="1538686"/>
                  </a:lnTo>
                  <a:close/>
                </a:path>
              </a:pathLst>
            </a:custGeom>
            <a:solidFill>
              <a:srgbClr val="DD6444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80"/>
                </a:lnSpc>
              </a:pPr>
              <a:endParaRPr dirty="0"/>
            </a:p>
          </p:txBody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288408" y="3732188"/>
            <a:ext cx="863511" cy="863511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17484415" y="9729465"/>
            <a:ext cx="967027" cy="339828"/>
            <a:chOff x="0" y="0"/>
            <a:chExt cx="254690" cy="8950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54690" cy="89502"/>
            </a:xfrm>
            <a:custGeom>
              <a:avLst/>
              <a:gdLst/>
              <a:ahLst/>
              <a:cxnLst/>
              <a:rect l="l" t="t" r="r" b="b"/>
              <a:pathLst>
                <a:path w="254690" h="89502">
                  <a:moveTo>
                    <a:pt x="0" y="0"/>
                  </a:moveTo>
                  <a:lnTo>
                    <a:pt x="254690" y="0"/>
                  </a:lnTo>
                  <a:lnTo>
                    <a:pt x="254690" y="89502"/>
                  </a:lnTo>
                  <a:lnTo>
                    <a:pt x="0" y="89502"/>
                  </a:lnTo>
                  <a:close/>
                </a:path>
              </a:pathLst>
            </a:custGeom>
            <a:solidFill>
              <a:srgbClr val="DD6444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80"/>
                </a:lnSpc>
              </a:pPr>
              <a:endParaRPr dirty="0"/>
            </a:p>
          </p:txBody>
        </p:sp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6739195" y="4946942"/>
            <a:ext cx="10028214" cy="4063446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13" name="TextBox 13"/>
          <p:cNvSpPr txBox="1"/>
          <p:nvPr/>
        </p:nvSpPr>
        <p:spPr>
          <a:xfrm>
            <a:off x="1053133" y="951540"/>
            <a:ext cx="14477541" cy="10739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508"/>
              </a:lnSpc>
            </a:pPr>
            <a:r>
              <a:rPr lang="en-US" sz="6699" dirty="0">
                <a:solidFill>
                  <a:srgbClr val="DD6444"/>
                </a:solidFill>
                <a:latin typeface="Hagrid Heavy"/>
              </a:rPr>
              <a:t>VISUALIZACIÓN DE QUERIES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150822" y="3937566"/>
            <a:ext cx="12336067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39"/>
              </a:lnSpc>
            </a:pPr>
            <a:r>
              <a:rPr lang="es-ES" sz="3399" dirty="0">
                <a:solidFill>
                  <a:srgbClr val="FFFFFF"/>
                </a:solidFill>
                <a:latin typeface="Glacial Indifference Bold"/>
              </a:rPr>
              <a:t>Año</a:t>
            </a:r>
            <a:r>
              <a:rPr lang="en-US" sz="3399" dirty="0">
                <a:solidFill>
                  <a:srgbClr val="FFFFFF"/>
                </a:solidFill>
                <a:latin typeface="Glacial Indifference Bold"/>
              </a:rPr>
              <a:t> de la </a:t>
            </a:r>
            <a:r>
              <a:rPr lang="es-ES" sz="3399" dirty="0">
                <a:solidFill>
                  <a:srgbClr val="FFFFFF"/>
                </a:solidFill>
                <a:latin typeface="Glacial Indifference Bold"/>
              </a:rPr>
              <a:t>temperatura</a:t>
            </a:r>
            <a:r>
              <a:rPr lang="en-US" sz="3399" dirty="0">
                <a:solidFill>
                  <a:srgbClr val="FFFFFF"/>
                </a:solidFill>
                <a:latin typeface="Glacial Indifference Bold"/>
              </a:rPr>
              <a:t> </a:t>
            </a:r>
            <a:r>
              <a:rPr lang="es-ES" sz="3399" dirty="0">
                <a:solidFill>
                  <a:srgbClr val="FFFFFF"/>
                </a:solidFill>
                <a:latin typeface="Glacial Indifference Bold"/>
              </a:rPr>
              <a:t>máxima</a:t>
            </a:r>
            <a:r>
              <a:rPr lang="en-US" sz="3399" dirty="0">
                <a:solidFill>
                  <a:srgbClr val="FFFFFF"/>
                </a:solidFill>
                <a:latin typeface="Glacial Indifference Bold"/>
              </a:rPr>
              <a:t> </a:t>
            </a:r>
            <a:r>
              <a:rPr lang="es-ES" sz="3399" dirty="0">
                <a:solidFill>
                  <a:srgbClr val="FFFFFF"/>
                </a:solidFill>
                <a:latin typeface="Glacial Indifference Bold"/>
              </a:rPr>
              <a:t>promedio</a:t>
            </a:r>
            <a:r>
              <a:rPr lang="en-US" sz="3399" dirty="0">
                <a:solidFill>
                  <a:srgbClr val="FFFFFF"/>
                </a:solidFill>
                <a:latin typeface="Glacial Indifference Bold"/>
              </a:rPr>
              <a:t> </a:t>
            </a:r>
            <a:r>
              <a:rPr lang="es-ES" sz="3399" dirty="0">
                <a:solidFill>
                  <a:srgbClr val="FFFFFF"/>
                </a:solidFill>
                <a:latin typeface="Glacial Indifference Bold"/>
              </a:rPr>
              <a:t>cada</a:t>
            </a:r>
            <a:r>
              <a:rPr lang="en-US" sz="3399" dirty="0">
                <a:solidFill>
                  <a:srgbClr val="FFFFFF"/>
                </a:solidFill>
                <a:latin typeface="Glacial Indifference Bold"/>
              </a:rPr>
              <a:t> </a:t>
            </a:r>
            <a:r>
              <a:rPr lang="es-ES" sz="3399" dirty="0">
                <a:solidFill>
                  <a:srgbClr val="FFFFFF"/>
                </a:solidFill>
                <a:latin typeface="Glacial Indifference Bold"/>
              </a:rPr>
              <a:t>mes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6275519" y="9616286"/>
            <a:ext cx="983781" cy="4905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445"/>
              </a:lnSpc>
            </a:pPr>
            <a:r>
              <a:rPr lang="en-US" sz="3500" dirty="0">
                <a:solidFill>
                  <a:srgbClr val="DD6444"/>
                </a:solidFill>
                <a:latin typeface="Hagrid Heavy"/>
              </a:rPr>
              <a:t>11</a:t>
            </a:r>
          </a:p>
        </p:txBody>
      </p:sp>
      <p:sp>
        <p:nvSpPr>
          <p:cNvPr id="16" name="AutoShape 16"/>
          <p:cNvSpPr/>
          <p:nvPr/>
        </p:nvSpPr>
        <p:spPr>
          <a:xfrm rot="-5399999">
            <a:off x="4937493" y="6954852"/>
            <a:ext cx="2889454" cy="0"/>
          </a:xfrm>
          <a:prstGeom prst="line">
            <a:avLst/>
          </a:prstGeom>
          <a:ln w="476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7" name="TextBox 17"/>
          <p:cNvSpPr txBox="1"/>
          <p:nvPr/>
        </p:nvSpPr>
        <p:spPr>
          <a:xfrm>
            <a:off x="1371600" y="5738676"/>
            <a:ext cx="4695196" cy="21480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359"/>
              </a:lnSpc>
            </a:pPr>
            <a:r>
              <a:rPr lang="es-ES" sz="2400" dirty="0">
                <a:solidFill>
                  <a:schemeClr val="bg1"/>
                </a:solidFill>
                <a:latin typeface="Glacial Indifference"/>
              </a:rPr>
              <a:t>Comparamos</a:t>
            </a:r>
            <a:r>
              <a:rPr lang="en-US" sz="2400" dirty="0">
                <a:solidFill>
                  <a:schemeClr val="bg1"/>
                </a:solidFill>
                <a:latin typeface="Glacial Indifference"/>
              </a:rPr>
              <a:t> </a:t>
            </a:r>
            <a:r>
              <a:rPr lang="es-ES" sz="2400" dirty="0">
                <a:solidFill>
                  <a:schemeClr val="bg1"/>
                </a:solidFill>
                <a:latin typeface="Glacial Indifference"/>
              </a:rPr>
              <a:t>el</a:t>
            </a:r>
            <a:r>
              <a:rPr lang="en-US" sz="2400" dirty="0">
                <a:solidFill>
                  <a:schemeClr val="bg1"/>
                </a:solidFill>
                <a:latin typeface="Glacial Indifference"/>
              </a:rPr>
              <a:t> </a:t>
            </a:r>
            <a:r>
              <a:rPr lang="es-ES" sz="2400" dirty="0">
                <a:solidFill>
                  <a:schemeClr val="bg1"/>
                </a:solidFill>
                <a:latin typeface="Glacial Indifference"/>
              </a:rPr>
              <a:t>mismo</a:t>
            </a:r>
            <a:r>
              <a:rPr lang="en-US" sz="2400" dirty="0">
                <a:solidFill>
                  <a:schemeClr val="bg1"/>
                </a:solidFill>
                <a:latin typeface="Glacial Indifference"/>
              </a:rPr>
              <a:t> </a:t>
            </a:r>
            <a:r>
              <a:rPr lang="es-ES" sz="2400" dirty="0">
                <a:solidFill>
                  <a:schemeClr val="bg1"/>
                </a:solidFill>
                <a:latin typeface="Glacial Indifference"/>
              </a:rPr>
              <a:t>mes</a:t>
            </a:r>
            <a:r>
              <a:rPr lang="en-US" sz="2400" dirty="0">
                <a:solidFill>
                  <a:schemeClr val="bg1"/>
                </a:solidFill>
                <a:latin typeface="Glacial Indifference"/>
              </a:rPr>
              <a:t> </a:t>
            </a:r>
            <a:r>
              <a:rPr lang="es-ES" sz="2400" dirty="0">
                <a:solidFill>
                  <a:schemeClr val="bg1"/>
                </a:solidFill>
                <a:latin typeface="Glacial Indifference"/>
              </a:rPr>
              <a:t>en</a:t>
            </a:r>
            <a:r>
              <a:rPr lang="en-US" sz="2400" dirty="0">
                <a:solidFill>
                  <a:schemeClr val="bg1"/>
                </a:solidFill>
                <a:latin typeface="Glacial Indifference"/>
              </a:rPr>
              <a:t> </a:t>
            </a:r>
            <a:r>
              <a:rPr lang="es-ES" sz="2400" dirty="0">
                <a:solidFill>
                  <a:schemeClr val="bg1"/>
                </a:solidFill>
                <a:latin typeface="Glacial Indifference"/>
              </a:rPr>
              <a:t>diferentes</a:t>
            </a:r>
            <a:r>
              <a:rPr lang="en-US" sz="2400" dirty="0">
                <a:solidFill>
                  <a:schemeClr val="bg1"/>
                </a:solidFill>
                <a:latin typeface="Glacial Indifference"/>
              </a:rPr>
              <a:t> </a:t>
            </a:r>
            <a:r>
              <a:rPr lang="es-ES" sz="2400" dirty="0">
                <a:solidFill>
                  <a:schemeClr val="bg1"/>
                </a:solidFill>
                <a:latin typeface="Glacial Indifference"/>
              </a:rPr>
              <a:t>años</a:t>
            </a:r>
            <a:r>
              <a:rPr lang="en-US" sz="2400" dirty="0">
                <a:solidFill>
                  <a:schemeClr val="bg1"/>
                </a:solidFill>
                <a:latin typeface="Glacial Indifference"/>
              </a:rPr>
              <a:t>, para saber </a:t>
            </a:r>
            <a:r>
              <a:rPr lang="es-ES" sz="2400" dirty="0">
                <a:solidFill>
                  <a:schemeClr val="bg1"/>
                </a:solidFill>
                <a:latin typeface="Glacial Indifference"/>
              </a:rPr>
              <a:t>en</a:t>
            </a:r>
            <a:r>
              <a:rPr lang="en-US" sz="2400" dirty="0">
                <a:solidFill>
                  <a:schemeClr val="bg1"/>
                </a:solidFill>
                <a:latin typeface="Glacial Indifference"/>
              </a:rPr>
              <a:t> </a:t>
            </a:r>
            <a:r>
              <a:rPr lang="es-ES" sz="2400" dirty="0">
                <a:solidFill>
                  <a:schemeClr val="bg1"/>
                </a:solidFill>
                <a:latin typeface="Glacial Indifference"/>
              </a:rPr>
              <a:t>qué</a:t>
            </a:r>
            <a:r>
              <a:rPr lang="en-US" sz="2400" dirty="0">
                <a:solidFill>
                  <a:schemeClr val="bg1"/>
                </a:solidFill>
                <a:latin typeface="Glacial Indifference"/>
              </a:rPr>
              <a:t> </a:t>
            </a:r>
            <a:r>
              <a:rPr lang="es-ES" sz="2400" dirty="0">
                <a:solidFill>
                  <a:schemeClr val="bg1"/>
                </a:solidFill>
                <a:latin typeface="Glacial Indifference"/>
              </a:rPr>
              <a:t>año</a:t>
            </a:r>
            <a:r>
              <a:rPr lang="en-US" sz="2400" dirty="0">
                <a:solidFill>
                  <a:schemeClr val="bg1"/>
                </a:solidFill>
                <a:latin typeface="Glacial Indifference"/>
              </a:rPr>
              <a:t> se </a:t>
            </a:r>
            <a:r>
              <a:rPr lang="es-ES" sz="2400" dirty="0">
                <a:solidFill>
                  <a:schemeClr val="bg1"/>
                </a:solidFill>
                <a:latin typeface="Glacial Indifference"/>
              </a:rPr>
              <a:t>registró</a:t>
            </a:r>
            <a:r>
              <a:rPr lang="en-US" sz="2400" dirty="0">
                <a:solidFill>
                  <a:schemeClr val="bg1"/>
                </a:solidFill>
                <a:latin typeface="Glacial Indifference"/>
              </a:rPr>
              <a:t> la </a:t>
            </a:r>
            <a:r>
              <a:rPr lang="es-ES" sz="2400" dirty="0">
                <a:solidFill>
                  <a:schemeClr val="bg1"/>
                </a:solidFill>
                <a:latin typeface="Glacial Indifference"/>
              </a:rPr>
              <a:t>temperatura</a:t>
            </a:r>
            <a:r>
              <a:rPr lang="en-US" sz="2400" dirty="0">
                <a:solidFill>
                  <a:schemeClr val="bg1"/>
                </a:solidFill>
                <a:latin typeface="Glacial Indifference"/>
              </a:rPr>
              <a:t> </a:t>
            </a:r>
            <a:r>
              <a:rPr lang="es-ES" sz="2400" dirty="0">
                <a:solidFill>
                  <a:schemeClr val="bg1"/>
                </a:solidFill>
                <a:latin typeface="Glacial Indifference"/>
              </a:rPr>
              <a:t>máxima</a:t>
            </a:r>
            <a:r>
              <a:rPr lang="en-US" sz="2400" dirty="0">
                <a:solidFill>
                  <a:schemeClr val="bg1"/>
                </a:solidFill>
                <a:latin typeface="Glacial Indifference"/>
              </a:rPr>
              <a:t> </a:t>
            </a:r>
            <a:r>
              <a:rPr lang="es-ES" sz="2400" dirty="0">
                <a:solidFill>
                  <a:schemeClr val="bg1"/>
                </a:solidFill>
                <a:latin typeface="Glacial Indifference"/>
              </a:rPr>
              <a:t>promedio</a:t>
            </a:r>
            <a:r>
              <a:rPr lang="en-US" sz="2400" dirty="0">
                <a:solidFill>
                  <a:schemeClr val="bg1"/>
                </a:solidFill>
                <a:latin typeface="Glacial Indifference"/>
              </a:rPr>
              <a:t> entre </a:t>
            </a:r>
            <a:r>
              <a:rPr lang="es-ES" sz="2400" dirty="0">
                <a:solidFill>
                  <a:schemeClr val="bg1"/>
                </a:solidFill>
                <a:latin typeface="Glacial Indifference"/>
              </a:rPr>
              <a:t>todas</a:t>
            </a:r>
            <a:r>
              <a:rPr lang="en-US" sz="2400" dirty="0">
                <a:solidFill>
                  <a:schemeClr val="bg1"/>
                </a:solidFill>
                <a:latin typeface="Glacial Indifference"/>
              </a:rPr>
              <a:t> las </a:t>
            </a:r>
            <a:r>
              <a:rPr lang="es-ES" sz="2400" dirty="0">
                <a:solidFill>
                  <a:schemeClr val="bg1"/>
                </a:solidFill>
                <a:latin typeface="Glacial Indifference"/>
              </a:rPr>
              <a:t>estaciones</a:t>
            </a:r>
            <a:r>
              <a:rPr lang="en-US" sz="2400" dirty="0">
                <a:solidFill>
                  <a:schemeClr val="bg1"/>
                </a:solidFill>
                <a:latin typeface="Glacial Indifference"/>
              </a:rPr>
              <a:t> </a:t>
            </a:r>
            <a:r>
              <a:rPr lang="es-ES" sz="2400" dirty="0" err="1">
                <a:solidFill>
                  <a:schemeClr val="bg1"/>
                </a:solidFill>
                <a:latin typeface="Glacial Indifference"/>
              </a:rPr>
              <a:t>meterológicas</a:t>
            </a:r>
            <a:r>
              <a:rPr lang="es-ES" sz="2400" dirty="0">
                <a:solidFill>
                  <a:schemeClr val="bg1"/>
                </a:solidFill>
                <a:latin typeface="Glacial Indifference"/>
              </a:rPr>
              <a:t>.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n 18">
            <a:extLst>
              <a:ext uri="{FF2B5EF4-FFF2-40B4-BE49-F238E27FC236}">
                <a16:creationId xmlns:a16="http://schemas.microsoft.com/office/drawing/2014/main" id="{918A267B-3715-7671-3742-F091EC6978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8963" y="12460"/>
            <a:ext cx="18643319" cy="10274540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15000"/>
          </a:blip>
          <a:srcRect t="7850" b="7850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5400000">
            <a:off x="5557473" y="-364829"/>
            <a:ext cx="5913604" cy="14971149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 l="3810" r="3810"/>
          <a:stretch>
            <a:fillRect/>
          </a:stretch>
        </p:blipFill>
        <p:spPr>
          <a:xfrm rot="5400000">
            <a:off x="6199415" y="936404"/>
            <a:ext cx="5913604" cy="16206167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1028700" y="3434407"/>
            <a:ext cx="16230600" cy="5842198"/>
            <a:chOff x="0" y="0"/>
            <a:chExt cx="4274726" cy="153868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74726" cy="1538686"/>
            </a:xfrm>
            <a:custGeom>
              <a:avLst/>
              <a:gdLst/>
              <a:ahLst/>
              <a:cxnLst/>
              <a:rect l="l" t="t" r="r" b="b"/>
              <a:pathLst>
                <a:path w="4274726" h="1538686">
                  <a:moveTo>
                    <a:pt x="0" y="0"/>
                  </a:moveTo>
                  <a:lnTo>
                    <a:pt x="4274726" y="0"/>
                  </a:lnTo>
                  <a:lnTo>
                    <a:pt x="4274726" y="1538686"/>
                  </a:lnTo>
                  <a:lnTo>
                    <a:pt x="0" y="1538686"/>
                  </a:lnTo>
                  <a:close/>
                </a:path>
              </a:pathLst>
            </a:custGeom>
            <a:solidFill>
              <a:srgbClr val="DD6444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80"/>
                </a:lnSpc>
              </a:pPr>
              <a:endParaRPr/>
            </a:p>
          </p:txBody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288408" y="3732188"/>
            <a:ext cx="863511" cy="863511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17534370" y="9638446"/>
            <a:ext cx="967027" cy="339828"/>
            <a:chOff x="0" y="0"/>
            <a:chExt cx="254690" cy="8950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54690" cy="89502"/>
            </a:xfrm>
            <a:custGeom>
              <a:avLst/>
              <a:gdLst/>
              <a:ahLst/>
              <a:cxnLst/>
              <a:rect l="l" t="t" r="r" b="b"/>
              <a:pathLst>
                <a:path w="254690" h="89502">
                  <a:moveTo>
                    <a:pt x="0" y="0"/>
                  </a:moveTo>
                  <a:lnTo>
                    <a:pt x="254690" y="0"/>
                  </a:lnTo>
                  <a:lnTo>
                    <a:pt x="254690" y="89502"/>
                  </a:lnTo>
                  <a:lnTo>
                    <a:pt x="0" y="89502"/>
                  </a:lnTo>
                  <a:close/>
                </a:path>
              </a:pathLst>
            </a:custGeom>
            <a:solidFill>
              <a:srgbClr val="DD6444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80"/>
                </a:lnSpc>
              </a:pPr>
              <a:endParaRPr/>
            </a:p>
          </p:txBody>
        </p:sp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6739195" y="4977651"/>
            <a:ext cx="10028214" cy="4032736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14" name="TextBox 14"/>
          <p:cNvSpPr txBox="1"/>
          <p:nvPr/>
        </p:nvSpPr>
        <p:spPr>
          <a:xfrm>
            <a:off x="1053133" y="951540"/>
            <a:ext cx="14477541" cy="10739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508"/>
              </a:lnSpc>
            </a:pPr>
            <a:r>
              <a:rPr lang="en-US" sz="6699">
                <a:solidFill>
                  <a:srgbClr val="DD6444"/>
                </a:solidFill>
                <a:latin typeface="Hagrid Heavy"/>
              </a:rPr>
              <a:t>VISUALIZACIÓN DE QUERIES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150822" y="3937566"/>
            <a:ext cx="14616587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39"/>
              </a:lnSpc>
            </a:pPr>
            <a:r>
              <a:rPr lang="en-US" sz="3399">
                <a:solidFill>
                  <a:srgbClr val="FFFFFF"/>
                </a:solidFill>
                <a:latin typeface="Glacial Indifference Bold"/>
              </a:rPr>
              <a:t>Precipitación por mes y año en Vitigudino - Salamanca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6275519" y="9563100"/>
            <a:ext cx="983781" cy="4905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445"/>
              </a:lnSpc>
            </a:pPr>
            <a:r>
              <a:rPr lang="en-US" sz="3500" dirty="0">
                <a:solidFill>
                  <a:srgbClr val="DD6444"/>
                </a:solidFill>
                <a:latin typeface="Hagrid Heavy"/>
              </a:rPr>
              <a:t>12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329836" y="5814876"/>
            <a:ext cx="4695196" cy="21480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359"/>
              </a:lnSpc>
            </a:pPr>
            <a:r>
              <a:rPr lang="en-US" sz="2400" dirty="0" err="1">
                <a:solidFill>
                  <a:schemeClr val="bg1"/>
                </a:solidFill>
                <a:latin typeface="Glacial Indifference"/>
              </a:rPr>
              <a:t>Representamos</a:t>
            </a:r>
            <a:r>
              <a:rPr lang="en-US" sz="2400" dirty="0">
                <a:solidFill>
                  <a:schemeClr val="bg1"/>
                </a:solidFill>
                <a:latin typeface="Glacial Indifference"/>
              </a:rPr>
              <a:t> la </a:t>
            </a:r>
            <a:r>
              <a:rPr lang="en-US" sz="2400" dirty="0" err="1">
                <a:solidFill>
                  <a:schemeClr val="bg1"/>
                </a:solidFill>
                <a:latin typeface="Glacial Indifference"/>
              </a:rPr>
              <a:t>precipitación</a:t>
            </a:r>
            <a:r>
              <a:rPr lang="en-US" sz="2400" dirty="0">
                <a:solidFill>
                  <a:schemeClr val="bg1"/>
                </a:solidFill>
                <a:latin typeface="Glacial Indifference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Glacial Indifference"/>
              </a:rPr>
              <a:t>mensual</a:t>
            </a:r>
            <a:r>
              <a:rPr lang="en-US" sz="2400" dirty="0">
                <a:solidFill>
                  <a:schemeClr val="bg1"/>
                </a:solidFill>
                <a:latin typeface="Glacial Indifference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Glacial Indifference"/>
              </a:rPr>
              <a:t>en</a:t>
            </a:r>
            <a:r>
              <a:rPr lang="en-US" sz="2400" dirty="0">
                <a:solidFill>
                  <a:schemeClr val="bg1"/>
                </a:solidFill>
                <a:latin typeface="Glacial Indifference"/>
              </a:rPr>
              <a:t> la </a:t>
            </a:r>
            <a:r>
              <a:rPr lang="en-US" sz="2400" dirty="0" err="1">
                <a:solidFill>
                  <a:schemeClr val="bg1"/>
                </a:solidFill>
                <a:latin typeface="Glacial Indifference"/>
              </a:rPr>
              <a:t>estación</a:t>
            </a:r>
            <a:r>
              <a:rPr lang="en-US" sz="2400" dirty="0">
                <a:solidFill>
                  <a:schemeClr val="bg1"/>
                </a:solidFill>
                <a:latin typeface="Glacial Indifference"/>
              </a:rPr>
              <a:t> de </a:t>
            </a:r>
            <a:r>
              <a:rPr lang="en-US" sz="2400" dirty="0" err="1">
                <a:solidFill>
                  <a:schemeClr val="bg1"/>
                </a:solidFill>
                <a:latin typeface="Glacial Indifference"/>
              </a:rPr>
              <a:t>Vitigudino</a:t>
            </a:r>
            <a:r>
              <a:rPr lang="en-US" sz="2400" dirty="0">
                <a:solidFill>
                  <a:schemeClr val="bg1"/>
                </a:solidFill>
                <a:latin typeface="Glacial Indifference"/>
              </a:rPr>
              <a:t>, Salamanca. </a:t>
            </a:r>
            <a:r>
              <a:rPr lang="en-US" sz="2400" dirty="0" err="1">
                <a:solidFill>
                  <a:schemeClr val="bg1"/>
                </a:solidFill>
                <a:latin typeface="Glacial Indifference"/>
              </a:rPr>
              <a:t>Donde</a:t>
            </a:r>
            <a:r>
              <a:rPr lang="en-US" sz="2400" dirty="0">
                <a:solidFill>
                  <a:schemeClr val="bg1"/>
                </a:solidFill>
                <a:latin typeface="Glacial Indifference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Glacial Indifference"/>
              </a:rPr>
              <a:t>podemos</a:t>
            </a:r>
            <a:r>
              <a:rPr lang="en-US" sz="2400" dirty="0">
                <a:solidFill>
                  <a:schemeClr val="bg1"/>
                </a:solidFill>
                <a:latin typeface="Glacial Indifference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Glacial Indifference"/>
              </a:rPr>
              <a:t>observar</a:t>
            </a:r>
            <a:r>
              <a:rPr lang="en-US" sz="2400" dirty="0">
                <a:solidFill>
                  <a:schemeClr val="bg1"/>
                </a:solidFill>
                <a:latin typeface="Glacial Indifference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Glacial Indifference"/>
              </a:rPr>
              <a:t>algunas</a:t>
            </a:r>
            <a:r>
              <a:rPr lang="en-US" sz="2400" dirty="0">
                <a:solidFill>
                  <a:schemeClr val="bg1"/>
                </a:solidFill>
                <a:latin typeface="Glacial Indifference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Glacial Indifference"/>
              </a:rPr>
              <a:t>tendencias</a:t>
            </a:r>
            <a:r>
              <a:rPr lang="en-US" sz="2400" dirty="0">
                <a:solidFill>
                  <a:schemeClr val="bg1"/>
                </a:solidFill>
                <a:latin typeface="Glacial Indifference"/>
              </a:rPr>
              <a:t> a lo largo de </a:t>
            </a:r>
            <a:r>
              <a:rPr lang="en-US" sz="2400" dirty="0" err="1">
                <a:solidFill>
                  <a:schemeClr val="bg1"/>
                </a:solidFill>
                <a:latin typeface="Glacial Indifference"/>
              </a:rPr>
              <a:t>los</a:t>
            </a:r>
            <a:r>
              <a:rPr lang="en-US" sz="2400" dirty="0">
                <a:solidFill>
                  <a:schemeClr val="bg1"/>
                </a:solidFill>
                <a:latin typeface="Glacial Indifference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Glacial Indifference"/>
              </a:rPr>
              <a:t>años</a:t>
            </a:r>
            <a:r>
              <a:rPr lang="en-US" sz="2400" dirty="0">
                <a:solidFill>
                  <a:schemeClr val="bg1"/>
                </a:solidFill>
                <a:latin typeface="Glacial Indifference"/>
              </a:rPr>
              <a:t>.</a:t>
            </a:r>
          </a:p>
        </p:txBody>
      </p:sp>
      <p:sp>
        <p:nvSpPr>
          <p:cNvPr id="18" name="AutoShape 16">
            <a:extLst>
              <a:ext uri="{FF2B5EF4-FFF2-40B4-BE49-F238E27FC236}">
                <a16:creationId xmlns:a16="http://schemas.microsoft.com/office/drawing/2014/main" id="{1E0DA473-0D26-E961-CEBE-41529A116F9C}"/>
              </a:ext>
            </a:extLst>
          </p:cNvPr>
          <p:cNvSpPr/>
          <p:nvPr/>
        </p:nvSpPr>
        <p:spPr>
          <a:xfrm rot="16200001">
            <a:off x="4937493" y="6954852"/>
            <a:ext cx="2889454" cy="0"/>
          </a:xfrm>
          <a:prstGeom prst="line">
            <a:avLst/>
          </a:prstGeom>
          <a:ln w="476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n 18">
            <a:extLst>
              <a:ext uri="{FF2B5EF4-FFF2-40B4-BE49-F238E27FC236}">
                <a16:creationId xmlns:a16="http://schemas.microsoft.com/office/drawing/2014/main" id="{2FE6D653-94D8-533A-47B0-293BFFD934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8600" y="-28921"/>
            <a:ext cx="18682958" cy="10379422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15000"/>
          </a:blip>
          <a:srcRect t="7850" b="7850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5400000">
            <a:off x="5557473" y="-364829"/>
            <a:ext cx="5913604" cy="14971149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 l="3810" r="3810"/>
          <a:stretch>
            <a:fillRect/>
          </a:stretch>
        </p:blipFill>
        <p:spPr>
          <a:xfrm rot="5400000">
            <a:off x="6199415" y="936404"/>
            <a:ext cx="5913604" cy="16206167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1028700" y="3434407"/>
            <a:ext cx="16230600" cy="5842198"/>
            <a:chOff x="0" y="0"/>
            <a:chExt cx="4274726" cy="153868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74726" cy="1538686"/>
            </a:xfrm>
            <a:custGeom>
              <a:avLst/>
              <a:gdLst/>
              <a:ahLst/>
              <a:cxnLst/>
              <a:rect l="l" t="t" r="r" b="b"/>
              <a:pathLst>
                <a:path w="4274726" h="1538686">
                  <a:moveTo>
                    <a:pt x="0" y="0"/>
                  </a:moveTo>
                  <a:lnTo>
                    <a:pt x="4274726" y="0"/>
                  </a:lnTo>
                  <a:lnTo>
                    <a:pt x="4274726" y="1538686"/>
                  </a:lnTo>
                  <a:lnTo>
                    <a:pt x="0" y="1538686"/>
                  </a:lnTo>
                  <a:close/>
                </a:path>
              </a:pathLst>
            </a:custGeom>
            <a:solidFill>
              <a:srgbClr val="DD6444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80"/>
                </a:lnSpc>
              </a:pPr>
              <a:endParaRPr/>
            </a:p>
          </p:txBody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288408" y="3732188"/>
            <a:ext cx="863511" cy="863511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17505152" y="9642954"/>
            <a:ext cx="967027" cy="339828"/>
            <a:chOff x="0" y="0"/>
            <a:chExt cx="254690" cy="8950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54690" cy="89502"/>
            </a:xfrm>
            <a:custGeom>
              <a:avLst/>
              <a:gdLst/>
              <a:ahLst/>
              <a:cxnLst/>
              <a:rect l="l" t="t" r="r" b="b"/>
              <a:pathLst>
                <a:path w="254690" h="89502">
                  <a:moveTo>
                    <a:pt x="0" y="0"/>
                  </a:moveTo>
                  <a:lnTo>
                    <a:pt x="254690" y="0"/>
                  </a:lnTo>
                  <a:lnTo>
                    <a:pt x="254690" y="89502"/>
                  </a:lnTo>
                  <a:lnTo>
                    <a:pt x="0" y="89502"/>
                  </a:lnTo>
                  <a:close/>
                </a:path>
              </a:pathLst>
            </a:custGeom>
            <a:solidFill>
              <a:srgbClr val="DD6444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80"/>
                </a:lnSpc>
              </a:pPr>
              <a:endParaRPr/>
            </a:p>
          </p:txBody>
        </p:sp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7012305" y="4718496"/>
            <a:ext cx="9751792" cy="4065700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14" name="TextBox 14"/>
          <p:cNvSpPr txBox="1"/>
          <p:nvPr/>
        </p:nvSpPr>
        <p:spPr>
          <a:xfrm>
            <a:off x="1053133" y="951540"/>
            <a:ext cx="14477541" cy="10739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508"/>
              </a:lnSpc>
            </a:pPr>
            <a:r>
              <a:rPr lang="en-US" sz="6699">
                <a:solidFill>
                  <a:srgbClr val="DD6444"/>
                </a:solidFill>
                <a:latin typeface="Hagrid Heavy"/>
              </a:rPr>
              <a:t>VISUALIZACIÓN DE QUERIES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150822" y="3937566"/>
            <a:ext cx="14616587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39"/>
              </a:lnSpc>
            </a:pPr>
            <a:r>
              <a:rPr lang="en-US" sz="3399">
                <a:solidFill>
                  <a:srgbClr val="FFFFFF"/>
                </a:solidFill>
                <a:latin typeface="Glacial Indifference Bold"/>
              </a:rPr>
              <a:t>Variación de la temperatura máxima mensual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6275519" y="9563100"/>
            <a:ext cx="983781" cy="4905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445"/>
              </a:lnSpc>
            </a:pPr>
            <a:r>
              <a:rPr lang="en-US" sz="3500" dirty="0">
                <a:solidFill>
                  <a:srgbClr val="DD6444"/>
                </a:solidFill>
                <a:latin typeface="Hagrid Heavy"/>
              </a:rPr>
              <a:t>13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370078" y="6229710"/>
            <a:ext cx="4695196" cy="12759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359"/>
              </a:lnSpc>
            </a:pPr>
            <a:r>
              <a:rPr lang="en-US" sz="2400" dirty="0" err="1">
                <a:solidFill>
                  <a:schemeClr val="bg1"/>
                </a:solidFill>
                <a:latin typeface="Glacial Indifference"/>
              </a:rPr>
              <a:t>Mostramos</a:t>
            </a:r>
            <a:r>
              <a:rPr lang="en-US" sz="2400" dirty="0">
                <a:solidFill>
                  <a:schemeClr val="bg1"/>
                </a:solidFill>
                <a:latin typeface="Glacial Indifference"/>
              </a:rPr>
              <a:t> la </a:t>
            </a:r>
            <a:r>
              <a:rPr lang="en-US" sz="2400" dirty="0" err="1">
                <a:solidFill>
                  <a:schemeClr val="bg1"/>
                </a:solidFill>
                <a:latin typeface="Glacial Indifference"/>
              </a:rPr>
              <a:t>variación</a:t>
            </a:r>
            <a:r>
              <a:rPr lang="en-US" sz="2400" dirty="0">
                <a:solidFill>
                  <a:schemeClr val="bg1"/>
                </a:solidFill>
                <a:latin typeface="Glacial Indifference"/>
              </a:rPr>
              <a:t> de la </a:t>
            </a:r>
            <a:r>
              <a:rPr lang="en-US" sz="2400" dirty="0" err="1">
                <a:solidFill>
                  <a:schemeClr val="bg1"/>
                </a:solidFill>
                <a:latin typeface="Glacial Indifference"/>
              </a:rPr>
              <a:t>temperatura</a:t>
            </a:r>
            <a:r>
              <a:rPr lang="en-US" sz="2400" dirty="0">
                <a:solidFill>
                  <a:schemeClr val="bg1"/>
                </a:solidFill>
                <a:latin typeface="Glacial Indifference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Glacial Indifference"/>
              </a:rPr>
              <a:t>máxima</a:t>
            </a:r>
            <a:r>
              <a:rPr lang="en-US" sz="2400" dirty="0">
                <a:solidFill>
                  <a:schemeClr val="bg1"/>
                </a:solidFill>
                <a:latin typeface="Glacial Indifference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Glacial Indifference"/>
              </a:rPr>
              <a:t>mensual</a:t>
            </a:r>
            <a:r>
              <a:rPr lang="en-US" sz="2400" dirty="0">
                <a:solidFill>
                  <a:schemeClr val="bg1"/>
                </a:solidFill>
                <a:latin typeface="Glacial Indifference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Glacial Indifference"/>
              </a:rPr>
              <a:t>desde</a:t>
            </a:r>
            <a:r>
              <a:rPr lang="en-US" sz="2400" dirty="0">
                <a:solidFill>
                  <a:schemeClr val="bg1"/>
                </a:solidFill>
                <a:latin typeface="Glacial Indifference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Glacial Indifference"/>
              </a:rPr>
              <a:t>el</a:t>
            </a:r>
            <a:r>
              <a:rPr lang="en-US" sz="2400" dirty="0">
                <a:solidFill>
                  <a:schemeClr val="bg1"/>
                </a:solidFill>
                <a:latin typeface="Glacial Indifference"/>
              </a:rPr>
              <a:t> 2010 hasta 2022.</a:t>
            </a:r>
          </a:p>
        </p:txBody>
      </p:sp>
      <p:sp>
        <p:nvSpPr>
          <p:cNvPr id="18" name="AutoShape 16">
            <a:extLst>
              <a:ext uri="{FF2B5EF4-FFF2-40B4-BE49-F238E27FC236}">
                <a16:creationId xmlns:a16="http://schemas.microsoft.com/office/drawing/2014/main" id="{23750BDC-8BBE-A4BE-6388-7DE5DEC8AFC0}"/>
              </a:ext>
            </a:extLst>
          </p:cNvPr>
          <p:cNvSpPr/>
          <p:nvPr/>
        </p:nvSpPr>
        <p:spPr>
          <a:xfrm rot="16200001">
            <a:off x="4937493" y="6954852"/>
            <a:ext cx="2889454" cy="0"/>
          </a:xfrm>
          <a:prstGeom prst="line">
            <a:avLst/>
          </a:prstGeom>
          <a:ln w="476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n 18">
            <a:extLst>
              <a:ext uri="{FF2B5EF4-FFF2-40B4-BE49-F238E27FC236}">
                <a16:creationId xmlns:a16="http://schemas.microsoft.com/office/drawing/2014/main" id="{2829C1C5-2F09-B6FB-8978-D66D42144E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4013" y="-34677"/>
            <a:ext cx="18558374" cy="10321677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15000"/>
          </a:blip>
          <a:srcRect t="7850" b="7850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5400000">
            <a:off x="5557473" y="-364829"/>
            <a:ext cx="5913604" cy="14971149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 l="3810" r="3810"/>
          <a:stretch>
            <a:fillRect/>
          </a:stretch>
        </p:blipFill>
        <p:spPr>
          <a:xfrm rot="5400000">
            <a:off x="6199415" y="936404"/>
            <a:ext cx="5913604" cy="16206167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1028700" y="3434407"/>
            <a:ext cx="16230600" cy="5842198"/>
            <a:chOff x="0" y="0"/>
            <a:chExt cx="4274726" cy="153868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74726" cy="1538686"/>
            </a:xfrm>
            <a:custGeom>
              <a:avLst/>
              <a:gdLst/>
              <a:ahLst/>
              <a:cxnLst/>
              <a:rect l="l" t="t" r="r" b="b"/>
              <a:pathLst>
                <a:path w="4274726" h="1538686">
                  <a:moveTo>
                    <a:pt x="0" y="0"/>
                  </a:moveTo>
                  <a:lnTo>
                    <a:pt x="4274726" y="0"/>
                  </a:lnTo>
                  <a:lnTo>
                    <a:pt x="4274726" y="1538686"/>
                  </a:lnTo>
                  <a:lnTo>
                    <a:pt x="0" y="1538686"/>
                  </a:lnTo>
                  <a:close/>
                </a:path>
              </a:pathLst>
            </a:custGeom>
            <a:solidFill>
              <a:srgbClr val="DD6444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80"/>
                </a:lnSpc>
              </a:pPr>
              <a:endParaRPr/>
            </a:p>
          </p:txBody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288408" y="3732188"/>
            <a:ext cx="863511" cy="863511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17487334" y="9677666"/>
            <a:ext cx="967027" cy="339828"/>
            <a:chOff x="0" y="0"/>
            <a:chExt cx="254690" cy="8950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54690" cy="89502"/>
            </a:xfrm>
            <a:custGeom>
              <a:avLst/>
              <a:gdLst/>
              <a:ahLst/>
              <a:cxnLst/>
              <a:rect l="l" t="t" r="r" b="b"/>
              <a:pathLst>
                <a:path w="254690" h="89502">
                  <a:moveTo>
                    <a:pt x="0" y="0"/>
                  </a:moveTo>
                  <a:lnTo>
                    <a:pt x="254690" y="0"/>
                  </a:lnTo>
                  <a:lnTo>
                    <a:pt x="254690" y="89502"/>
                  </a:lnTo>
                  <a:lnTo>
                    <a:pt x="0" y="89502"/>
                  </a:lnTo>
                  <a:close/>
                </a:path>
              </a:pathLst>
            </a:custGeom>
            <a:solidFill>
              <a:srgbClr val="DD6444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80"/>
                </a:lnSpc>
              </a:pPr>
              <a:endParaRPr/>
            </a:p>
          </p:txBody>
        </p:sp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7"/>
          <a:srcRect t="11291" r="23880"/>
          <a:stretch>
            <a:fillRect/>
          </a:stretch>
        </p:blipFill>
        <p:spPr>
          <a:xfrm>
            <a:off x="6975861" y="5011283"/>
            <a:ext cx="10023070" cy="3868378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14" name="TextBox 14"/>
          <p:cNvSpPr txBox="1"/>
          <p:nvPr/>
        </p:nvSpPr>
        <p:spPr>
          <a:xfrm>
            <a:off x="1053133" y="951540"/>
            <a:ext cx="14477541" cy="10739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508"/>
              </a:lnSpc>
            </a:pPr>
            <a:r>
              <a:rPr lang="en-US" sz="6699">
                <a:solidFill>
                  <a:srgbClr val="DD6444"/>
                </a:solidFill>
                <a:latin typeface="Hagrid Heavy"/>
              </a:rPr>
              <a:t>VISUALIZACIÓN DE QUERIES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150822" y="3937566"/>
            <a:ext cx="14616587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39"/>
              </a:lnSpc>
            </a:pPr>
            <a:r>
              <a:rPr lang="en-US" sz="3399">
                <a:solidFill>
                  <a:srgbClr val="FFFFFF"/>
                </a:solidFill>
                <a:latin typeface="Glacial Indifference Bold"/>
              </a:rPr>
              <a:t>Relación entre la temperatura media anual y la precipitación anual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6275519" y="9563100"/>
            <a:ext cx="983781" cy="4905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445"/>
              </a:lnSpc>
            </a:pPr>
            <a:r>
              <a:rPr lang="en-US" sz="3500" dirty="0">
                <a:solidFill>
                  <a:srgbClr val="DD6444"/>
                </a:solidFill>
                <a:latin typeface="Hagrid Heavy"/>
              </a:rPr>
              <a:t>14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443302" y="6229710"/>
            <a:ext cx="4695196" cy="12759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359"/>
              </a:lnSpc>
            </a:pPr>
            <a:r>
              <a:rPr lang="en-US" sz="2400" dirty="0">
                <a:solidFill>
                  <a:schemeClr val="bg1"/>
                </a:solidFill>
                <a:latin typeface="Glacial Indifference"/>
              </a:rPr>
              <a:t>Con las dos </a:t>
            </a:r>
            <a:r>
              <a:rPr lang="en-US" sz="2400" dirty="0" err="1">
                <a:solidFill>
                  <a:schemeClr val="bg1"/>
                </a:solidFill>
                <a:latin typeface="Glacial Indifference"/>
              </a:rPr>
              <a:t>consultas</a:t>
            </a:r>
            <a:r>
              <a:rPr lang="en-US" sz="2400" dirty="0">
                <a:solidFill>
                  <a:schemeClr val="bg1"/>
                </a:solidFill>
                <a:latin typeface="Glacial Indifference"/>
              </a:rPr>
              <a:t> previas, se </a:t>
            </a:r>
            <a:r>
              <a:rPr lang="en-US" sz="2400" dirty="0" err="1">
                <a:solidFill>
                  <a:schemeClr val="bg1"/>
                </a:solidFill>
                <a:latin typeface="Glacial Indifference"/>
              </a:rPr>
              <a:t>quiso</a:t>
            </a:r>
            <a:r>
              <a:rPr lang="en-US" sz="2400" dirty="0">
                <a:solidFill>
                  <a:schemeClr val="bg1"/>
                </a:solidFill>
                <a:latin typeface="Glacial Indifference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Glacial Indifference"/>
              </a:rPr>
              <a:t>observar</a:t>
            </a:r>
            <a:r>
              <a:rPr lang="en-US" sz="2400" dirty="0">
                <a:solidFill>
                  <a:schemeClr val="bg1"/>
                </a:solidFill>
                <a:latin typeface="Glacial Indifference"/>
              </a:rPr>
              <a:t> la </a:t>
            </a:r>
            <a:r>
              <a:rPr lang="en-US" sz="2400" dirty="0" err="1">
                <a:solidFill>
                  <a:schemeClr val="bg1"/>
                </a:solidFill>
                <a:latin typeface="Glacial Indifference"/>
              </a:rPr>
              <a:t>posible</a:t>
            </a:r>
            <a:r>
              <a:rPr lang="en-US" sz="2400" dirty="0">
                <a:solidFill>
                  <a:schemeClr val="bg1"/>
                </a:solidFill>
                <a:latin typeface="Glacial Indifference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Glacial Indifference"/>
              </a:rPr>
              <a:t>relacion</a:t>
            </a:r>
            <a:r>
              <a:rPr lang="en-US" sz="2400" dirty="0">
                <a:solidFill>
                  <a:schemeClr val="bg1"/>
                </a:solidFill>
                <a:latin typeface="Glacial Indifference"/>
              </a:rPr>
              <a:t> entre ambas.</a:t>
            </a:r>
          </a:p>
        </p:txBody>
      </p:sp>
      <p:sp>
        <p:nvSpPr>
          <p:cNvPr id="18" name="AutoShape 16">
            <a:extLst>
              <a:ext uri="{FF2B5EF4-FFF2-40B4-BE49-F238E27FC236}">
                <a16:creationId xmlns:a16="http://schemas.microsoft.com/office/drawing/2014/main" id="{E7FDCD97-23B7-605D-30AD-71332E89DC15}"/>
              </a:ext>
            </a:extLst>
          </p:cNvPr>
          <p:cNvSpPr/>
          <p:nvPr/>
        </p:nvSpPr>
        <p:spPr>
          <a:xfrm rot="16200001">
            <a:off x="4937493" y="6954852"/>
            <a:ext cx="2889454" cy="0"/>
          </a:xfrm>
          <a:prstGeom prst="line">
            <a:avLst/>
          </a:prstGeom>
          <a:ln w="476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n 18">
            <a:extLst>
              <a:ext uri="{FF2B5EF4-FFF2-40B4-BE49-F238E27FC236}">
                <a16:creationId xmlns:a16="http://schemas.microsoft.com/office/drawing/2014/main" id="{2829C1C5-2F09-B6FB-8978-D66D42144E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4013" y="-34677"/>
            <a:ext cx="18558374" cy="10321677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15000"/>
          </a:blip>
          <a:srcRect t="7850" b="7850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5400000">
            <a:off x="5557473" y="-364829"/>
            <a:ext cx="5913604" cy="14971149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 l="3810" r="3810"/>
          <a:stretch>
            <a:fillRect/>
          </a:stretch>
        </p:blipFill>
        <p:spPr>
          <a:xfrm rot="5400000">
            <a:off x="6199415" y="936404"/>
            <a:ext cx="5913604" cy="16206167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1028700" y="3434407"/>
            <a:ext cx="16230600" cy="5842198"/>
            <a:chOff x="0" y="0"/>
            <a:chExt cx="4274726" cy="153868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74726" cy="1538686"/>
            </a:xfrm>
            <a:custGeom>
              <a:avLst/>
              <a:gdLst/>
              <a:ahLst/>
              <a:cxnLst/>
              <a:rect l="l" t="t" r="r" b="b"/>
              <a:pathLst>
                <a:path w="4274726" h="1538686">
                  <a:moveTo>
                    <a:pt x="0" y="0"/>
                  </a:moveTo>
                  <a:lnTo>
                    <a:pt x="4274726" y="0"/>
                  </a:lnTo>
                  <a:lnTo>
                    <a:pt x="4274726" y="1538686"/>
                  </a:lnTo>
                  <a:lnTo>
                    <a:pt x="0" y="1538686"/>
                  </a:lnTo>
                  <a:close/>
                </a:path>
              </a:pathLst>
            </a:custGeom>
            <a:solidFill>
              <a:srgbClr val="DD6444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80"/>
                </a:lnSpc>
              </a:pPr>
              <a:endParaRPr/>
            </a:p>
          </p:txBody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288408" y="3732188"/>
            <a:ext cx="863511" cy="863511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17487334" y="9677666"/>
            <a:ext cx="967027" cy="339828"/>
            <a:chOff x="0" y="0"/>
            <a:chExt cx="254690" cy="8950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54690" cy="89502"/>
            </a:xfrm>
            <a:custGeom>
              <a:avLst/>
              <a:gdLst/>
              <a:ahLst/>
              <a:cxnLst/>
              <a:rect l="l" t="t" r="r" b="b"/>
              <a:pathLst>
                <a:path w="254690" h="89502">
                  <a:moveTo>
                    <a:pt x="0" y="0"/>
                  </a:moveTo>
                  <a:lnTo>
                    <a:pt x="254690" y="0"/>
                  </a:lnTo>
                  <a:lnTo>
                    <a:pt x="254690" y="89502"/>
                  </a:lnTo>
                  <a:lnTo>
                    <a:pt x="0" y="89502"/>
                  </a:lnTo>
                  <a:close/>
                </a:path>
              </a:pathLst>
            </a:custGeom>
            <a:solidFill>
              <a:srgbClr val="DD6444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80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053133" y="951540"/>
            <a:ext cx="14477541" cy="10739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508"/>
              </a:lnSpc>
            </a:pPr>
            <a:r>
              <a:rPr lang="en-US" sz="6699">
                <a:solidFill>
                  <a:srgbClr val="DD6444"/>
                </a:solidFill>
                <a:latin typeface="Hagrid Heavy"/>
              </a:rPr>
              <a:t>VISUALIZACIÓN DE QUERIES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150822" y="3937566"/>
            <a:ext cx="14616587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39"/>
              </a:lnSpc>
            </a:pPr>
            <a:r>
              <a:rPr lang="en-US" sz="3399">
                <a:solidFill>
                  <a:srgbClr val="FFFFFF"/>
                </a:solidFill>
                <a:latin typeface="Glacial Indifference Bold"/>
              </a:rPr>
              <a:t>Relación entre la temperatura media anual y la precipitación anual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6275519" y="9563100"/>
            <a:ext cx="983781" cy="4905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445"/>
              </a:lnSpc>
            </a:pPr>
            <a:r>
              <a:rPr lang="en-US" sz="3500" dirty="0">
                <a:solidFill>
                  <a:srgbClr val="DD6444"/>
                </a:solidFill>
                <a:latin typeface="Hagrid Heavy"/>
              </a:rPr>
              <a:t>15</a:t>
            </a:r>
          </a:p>
        </p:txBody>
      </p:sp>
      <p:pic>
        <p:nvPicPr>
          <p:cNvPr id="24" name="Imagen 23">
            <a:extLst>
              <a:ext uri="{FF2B5EF4-FFF2-40B4-BE49-F238E27FC236}">
                <a16:creationId xmlns:a16="http://schemas.microsoft.com/office/drawing/2014/main" id="{C9903EC6-3496-5507-B6A5-B0C63DC181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05077" y="5050563"/>
            <a:ext cx="6933600" cy="3868378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rcRect t="11291" r="23880"/>
          <a:stretch>
            <a:fillRect/>
          </a:stretch>
        </p:blipFill>
        <p:spPr>
          <a:xfrm>
            <a:off x="1849325" y="5050563"/>
            <a:ext cx="6933599" cy="3868378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17" name="AutoShape 16">
            <a:extLst>
              <a:ext uri="{FF2B5EF4-FFF2-40B4-BE49-F238E27FC236}">
                <a16:creationId xmlns:a16="http://schemas.microsoft.com/office/drawing/2014/main" id="{FB8710C0-62D8-6CAF-1058-A209E0DE6C5C}"/>
              </a:ext>
            </a:extLst>
          </p:cNvPr>
          <p:cNvSpPr/>
          <p:nvPr/>
        </p:nvSpPr>
        <p:spPr>
          <a:xfrm rot="16200001">
            <a:off x="79274" y="6954852"/>
            <a:ext cx="2889454" cy="0"/>
          </a:xfrm>
          <a:prstGeom prst="line">
            <a:avLst/>
          </a:prstGeom>
          <a:ln w="476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6085923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n 18">
            <a:extLst>
              <a:ext uri="{FF2B5EF4-FFF2-40B4-BE49-F238E27FC236}">
                <a16:creationId xmlns:a16="http://schemas.microsoft.com/office/drawing/2014/main" id="{2829C1C5-2F09-B6FB-8978-D66D42144E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4013" y="-34677"/>
            <a:ext cx="18558374" cy="10321677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15000"/>
          </a:blip>
          <a:srcRect t="7850" b="7850"/>
          <a:stretch>
            <a:fillRect/>
          </a:stretch>
        </p:blipFill>
        <p:spPr>
          <a:xfrm>
            <a:off x="0" y="-284657"/>
            <a:ext cx="18288000" cy="102870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17487334" y="9737720"/>
            <a:ext cx="967027" cy="339828"/>
            <a:chOff x="0" y="0"/>
            <a:chExt cx="254690" cy="8950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54690" cy="89502"/>
            </a:xfrm>
            <a:custGeom>
              <a:avLst/>
              <a:gdLst/>
              <a:ahLst/>
              <a:cxnLst/>
              <a:rect l="l" t="t" r="r" b="b"/>
              <a:pathLst>
                <a:path w="254690" h="89502">
                  <a:moveTo>
                    <a:pt x="0" y="0"/>
                  </a:moveTo>
                  <a:lnTo>
                    <a:pt x="254690" y="0"/>
                  </a:lnTo>
                  <a:lnTo>
                    <a:pt x="254690" y="89502"/>
                  </a:lnTo>
                  <a:lnTo>
                    <a:pt x="0" y="89502"/>
                  </a:lnTo>
                  <a:close/>
                </a:path>
              </a:pathLst>
            </a:custGeom>
            <a:solidFill>
              <a:srgbClr val="DD6444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80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053133" y="951540"/>
            <a:ext cx="14477541" cy="2036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508"/>
              </a:lnSpc>
            </a:pPr>
            <a:r>
              <a:rPr lang="en-US" sz="6699" dirty="0">
                <a:solidFill>
                  <a:srgbClr val="DD6444"/>
                </a:solidFill>
                <a:latin typeface="Hagrid Heavy"/>
              </a:rPr>
              <a:t>DESPLIEGUE EN AWS EMR (OLAS DE CALOR)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6275519" y="9623154"/>
            <a:ext cx="983781" cy="4905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445"/>
              </a:lnSpc>
            </a:pPr>
            <a:r>
              <a:rPr lang="en-US" sz="3500" dirty="0">
                <a:solidFill>
                  <a:srgbClr val="DD6444"/>
                </a:solidFill>
                <a:latin typeface="Hagrid Heavy"/>
              </a:rPr>
              <a:t>16</a:t>
            </a:r>
          </a:p>
        </p:txBody>
      </p:sp>
      <p:pic>
        <p:nvPicPr>
          <p:cNvPr id="18" name="Picture 6">
            <a:extLst>
              <a:ext uri="{FF2B5EF4-FFF2-40B4-BE49-F238E27FC236}">
                <a16:creationId xmlns:a16="http://schemas.microsoft.com/office/drawing/2014/main" id="{7FABC6CD-16EF-2421-330B-44D40F65639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5400000">
            <a:off x="1690464" y="4040144"/>
            <a:ext cx="657672" cy="1447799"/>
          </a:xfrm>
          <a:prstGeom prst="rect">
            <a:avLst/>
          </a:prstGeom>
        </p:spPr>
      </p:pic>
      <p:grpSp>
        <p:nvGrpSpPr>
          <p:cNvPr id="20" name="Group 7">
            <a:extLst>
              <a:ext uri="{FF2B5EF4-FFF2-40B4-BE49-F238E27FC236}">
                <a16:creationId xmlns:a16="http://schemas.microsoft.com/office/drawing/2014/main" id="{A6EF1BC9-BC59-B275-73AA-9DB0A4B14135}"/>
              </a:ext>
            </a:extLst>
          </p:cNvPr>
          <p:cNvGrpSpPr/>
          <p:nvPr/>
        </p:nvGrpSpPr>
        <p:grpSpPr>
          <a:xfrm>
            <a:off x="1268238" y="3575980"/>
            <a:ext cx="1537667" cy="1256743"/>
            <a:chOff x="0" y="0"/>
            <a:chExt cx="535676" cy="404331"/>
          </a:xfrm>
        </p:grpSpPr>
        <p:sp>
          <p:nvSpPr>
            <p:cNvPr id="21" name="Freeform 8">
              <a:extLst>
                <a:ext uri="{FF2B5EF4-FFF2-40B4-BE49-F238E27FC236}">
                  <a16:creationId xmlns:a16="http://schemas.microsoft.com/office/drawing/2014/main" id="{DE584161-DE3E-AC88-1680-5199601862AD}"/>
                </a:ext>
              </a:extLst>
            </p:cNvPr>
            <p:cNvSpPr/>
            <p:nvPr/>
          </p:nvSpPr>
          <p:spPr>
            <a:xfrm>
              <a:off x="0" y="0"/>
              <a:ext cx="535676" cy="404331"/>
            </a:xfrm>
            <a:custGeom>
              <a:avLst/>
              <a:gdLst/>
              <a:ahLst/>
              <a:cxnLst/>
              <a:rect l="l" t="t" r="r" b="b"/>
              <a:pathLst>
                <a:path w="535676" h="404331">
                  <a:moveTo>
                    <a:pt x="0" y="0"/>
                  </a:moveTo>
                  <a:lnTo>
                    <a:pt x="535676" y="0"/>
                  </a:lnTo>
                  <a:lnTo>
                    <a:pt x="535676" y="404331"/>
                  </a:lnTo>
                  <a:lnTo>
                    <a:pt x="0" y="404331"/>
                  </a:lnTo>
                  <a:close/>
                </a:path>
              </a:pathLst>
            </a:custGeom>
            <a:solidFill>
              <a:srgbClr val="E4AF55"/>
            </a:solidFill>
          </p:spPr>
        </p:sp>
        <p:sp>
          <p:nvSpPr>
            <p:cNvPr id="22" name="TextBox 9">
              <a:extLst>
                <a:ext uri="{FF2B5EF4-FFF2-40B4-BE49-F238E27FC236}">
                  <a16:creationId xmlns:a16="http://schemas.microsoft.com/office/drawing/2014/main" id="{3AACA8A5-80E0-8E31-65D5-DF84C9DFE736}"/>
                </a:ext>
              </a:extLst>
            </p:cNvPr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80"/>
                </a:lnSpc>
              </a:pPr>
              <a:endParaRPr/>
            </a:p>
          </p:txBody>
        </p:sp>
      </p:grpSp>
      <p:sp>
        <p:nvSpPr>
          <p:cNvPr id="27" name="TextBox 17">
            <a:extLst>
              <a:ext uri="{FF2B5EF4-FFF2-40B4-BE49-F238E27FC236}">
                <a16:creationId xmlns:a16="http://schemas.microsoft.com/office/drawing/2014/main" id="{B7B807A2-9350-2D34-4403-08B33A80B036}"/>
              </a:ext>
            </a:extLst>
          </p:cNvPr>
          <p:cNvSpPr txBox="1"/>
          <p:nvPr/>
        </p:nvSpPr>
        <p:spPr>
          <a:xfrm>
            <a:off x="1093855" y="3783475"/>
            <a:ext cx="1886432" cy="8018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21"/>
              </a:lnSpc>
            </a:pPr>
            <a:r>
              <a:rPr lang="en-US" sz="5686" dirty="0">
                <a:solidFill>
                  <a:srgbClr val="FFFFFF"/>
                </a:solidFill>
                <a:latin typeface="Hagrid Heavy"/>
              </a:rPr>
              <a:t>1</a:t>
            </a:r>
          </a:p>
        </p:txBody>
      </p:sp>
      <p:sp>
        <p:nvSpPr>
          <p:cNvPr id="30" name="TextBox 13">
            <a:extLst>
              <a:ext uri="{FF2B5EF4-FFF2-40B4-BE49-F238E27FC236}">
                <a16:creationId xmlns:a16="http://schemas.microsoft.com/office/drawing/2014/main" id="{EE74EA62-F1B0-F2F0-A531-A0DF2E11BBF7}"/>
              </a:ext>
            </a:extLst>
          </p:cNvPr>
          <p:cNvSpPr txBox="1"/>
          <p:nvPr/>
        </p:nvSpPr>
        <p:spPr>
          <a:xfrm>
            <a:off x="3175585" y="3784364"/>
            <a:ext cx="9536414" cy="8399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359"/>
              </a:lnSpc>
            </a:pPr>
            <a:r>
              <a:rPr lang="es-ES" sz="2400" dirty="0">
                <a:solidFill>
                  <a:srgbClr val="000000"/>
                </a:solidFill>
                <a:latin typeface="Glacial Indifference"/>
              </a:rPr>
              <a:t>Crearemos un archivo .jar que contenga la consulta. Utilizando el código anterior, cambiando la ruta de los datos a utilizar.</a:t>
            </a:r>
            <a:endParaRPr lang="en-US" sz="2400" dirty="0">
              <a:solidFill>
                <a:srgbClr val="000000"/>
              </a:solidFill>
              <a:latin typeface="Glacial Indifference"/>
            </a:endParaRPr>
          </a:p>
        </p:txBody>
      </p:sp>
      <p:pic>
        <p:nvPicPr>
          <p:cNvPr id="32" name="Imagen 31">
            <a:extLst>
              <a:ext uri="{FF2B5EF4-FFF2-40B4-BE49-F238E27FC236}">
                <a16:creationId xmlns:a16="http://schemas.microsoft.com/office/drawing/2014/main" id="{F7DF7363-1122-34B7-1C9D-76526D346E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563255" y="4054068"/>
            <a:ext cx="3456507" cy="300566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41" name="Picture 6">
            <a:extLst>
              <a:ext uri="{FF2B5EF4-FFF2-40B4-BE49-F238E27FC236}">
                <a16:creationId xmlns:a16="http://schemas.microsoft.com/office/drawing/2014/main" id="{F01FE57C-AFE1-6857-3BD7-816A333086E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5400000">
            <a:off x="1692919" y="5728446"/>
            <a:ext cx="657672" cy="1447799"/>
          </a:xfrm>
          <a:prstGeom prst="rect">
            <a:avLst/>
          </a:prstGeom>
        </p:spPr>
      </p:pic>
      <p:grpSp>
        <p:nvGrpSpPr>
          <p:cNvPr id="42" name="Group 7">
            <a:extLst>
              <a:ext uri="{FF2B5EF4-FFF2-40B4-BE49-F238E27FC236}">
                <a16:creationId xmlns:a16="http://schemas.microsoft.com/office/drawing/2014/main" id="{FD885050-EBB2-6811-DF3B-8290985AB410}"/>
              </a:ext>
            </a:extLst>
          </p:cNvPr>
          <p:cNvGrpSpPr/>
          <p:nvPr/>
        </p:nvGrpSpPr>
        <p:grpSpPr>
          <a:xfrm>
            <a:off x="1270693" y="5264282"/>
            <a:ext cx="1537667" cy="1256743"/>
            <a:chOff x="0" y="0"/>
            <a:chExt cx="535676" cy="404331"/>
          </a:xfrm>
        </p:grpSpPr>
        <p:sp>
          <p:nvSpPr>
            <p:cNvPr id="43" name="Freeform 8">
              <a:extLst>
                <a:ext uri="{FF2B5EF4-FFF2-40B4-BE49-F238E27FC236}">
                  <a16:creationId xmlns:a16="http://schemas.microsoft.com/office/drawing/2014/main" id="{0DD8DAD5-E040-6E1F-6859-D30CB50D471B}"/>
                </a:ext>
              </a:extLst>
            </p:cNvPr>
            <p:cNvSpPr/>
            <p:nvPr/>
          </p:nvSpPr>
          <p:spPr>
            <a:xfrm>
              <a:off x="0" y="0"/>
              <a:ext cx="535676" cy="404331"/>
            </a:xfrm>
            <a:custGeom>
              <a:avLst/>
              <a:gdLst/>
              <a:ahLst/>
              <a:cxnLst/>
              <a:rect l="l" t="t" r="r" b="b"/>
              <a:pathLst>
                <a:path w="535676" h="404331">
                  <a:moveTo>
                    <a:pt x="0" y="0"/>
                  </a:moveTo>
                  <a:lnTo>
                    <a:pt x="535676" y="0"/>
                  </a:lnTo>
                  <a:lnTo>
                    <a:pt x="535676" y="404331"/>
                  </a:lnTo>
                  <a:lnTo>
                    <a:pt x="0" y="404331"/>
                  </a:lnTo>
                  <a:close/>
                </a:path>
              </a:pathLst>
            </a:custGeom>
            <a:solidFill>
              <a:srgbClr val="EBEBE8"/>
            </a:solidFill>
            <a:ln>
              <a:solidFill>
                <a:srgbClr val="EBEBE8"/>
              </a:solidFill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44" name="TextBox 9">
              <a:extLst>
                <a:ext uri="{FF2B5EF4-FFF2-40B4-BE49-F238E27FC236}">
                  <a16:creationId xmlns:a16="http://schemas.microsoft.com/office/drawing/2014/main" id="{4E3DD705-50EE-E76F-DFA8-A056B5B29BCD}"/>
                </a:ext>
              </a:extLst>
            </p:cNvPr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80"/>
                </a:lnSpc>
              </a:pPr>
              <a:endParaRPr/>
            </a:p>
          </p:txBody>
        </p:sp>
      </p:grpSp>
      <p:sp>
        <p:nvSpPr>
          <p:cNvPr id="45" name="TextBox 17">
            <a:extLst>
              <a:ext uri="{FF2B5EF4-FFF2-40B4-BE49-F238E27FC236}">
                <a16:creationId xmlns:a16="http://schemas.microsoft.com/office/drawing/2014/main" id="{7D4B2257-123D-1B31-7650-8C6F6E1DC235}"/>
              </a:ext>
            </a:extLst>
          </p:cNvPr>
          <p:cNvSpPr txBox="1"/>
          <p:nvPr/>
        </p:nvSpPr>
        <p:spPr>
          <a:xfrm>
            <a:off x="1078539" y="5497782"/>
            <a:ext cx="1886432" cy="8018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21"/>
              </a:lnSpc>
            </a:pPr>
            <a:r>
              <a:rPr lang="en-US" sz="5686" dirty="0">
                <a:latin typeface="Hagrid Heavy"/>
              </a:rPr>
              <a:t>2</a:t>
            </a:r>
          </a:p>
        </p:txBody>
      </p:sp>
      <p:sp>
        <p:nvSpPr>
          <p:cNvPr id="46" name="TextBox 13">
            <a:extLst>
              <a:ext uri="{FF2B5EF4-FFF2-40B4-BE49-F238E27FC236}">
                <a16:creationId xmlns:a16="http://schemas.microsoft.com/office/drawing/2014/main" id="{A605DF86-49AB-D99B-56B7-B4FFC67ADA2F}"/>
              </a:ext>
            </a:extLst>
          </p:cNvPr>
          <p:cNvSpPr txBox="1"/>
          <p:nvPr/>
        </p:nvSpPr>
        <p:spPr>
          <a:xfrm>
            <a:off x="3213003" y="5481018"/>
            <a:ext cx="9536414" cy="8399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359"/>
              </a:lnSpc>
            </a:pPr>
            <a:r>
              <a:rPr lang="es-ES" sz="2400" dirty="0">
                <a:solidFill>
                  <a:srgbClr val="000000"/>
                </a:solidFill>
                <a:latin typeface="Glacial Indifference"/>
              </a:rPr>
              <a:t>Iniciaremos una consola en AWS, y para poder hacer uso de esta desde local deberemos de copiar sus credenciales. </a:t>
            </a:r>
            <a:endParaRPr lang="en-US" sz="2400" dirty="0">
              <a:solidFill>
                <a:srgbClr val="000000"/>
              </a:solidFill>
              <a:latin typeface="Glacial Indifference"/>
            </a:endParaRPr>
          </a:p>
        </p:txBody>
      </p:sp>
      <p:pic>
        <p:nvPicPr>
          <p:cNvPr id="50" name="Imagen 49">
            <a:extLst>
              <a:ext uri="{FF2B5EF4-FFF2-40B4-BE49-F238E27FC236}">
                <a16:creationId xmlns:a16="http://schemas.microsoft.com/office/drawing/2014/main" id="{0B3EE721-E13B-6A7D-BC33-5BC3FC3FC7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124930" y="4706451"/>
            <a:ext cx="2333156" cy="2360413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51" name="Picture 6">
            <a:extLst>
              <a:ext uri="{FF2B5EF4-FFF2-40B4-BE49-F238E27FC236}">
                <a16:creationId xmlns:a16="http://schemas.microsoft.com/office/drawing/2014/main" id="{05F10EEE-90AD-89B2-6501-56130D23C8F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5400000">
            <a:off x="1753169" y="7474637"/>
            <a:ext cx="657672" cy="1447799"/>
          </a:xfrm>
          <a:prstGeom prst="rect">
            <a:avLst/>
          </a:prstGeom>
        </p:spPr>
      </p:pic>
      <p:grpSp>
        <p:nvGrpSpPr>
          <p:cNvPr id="52" name="Group 7">
            <a:extLst>
              <a:ext uri="{FF2B5EF4-FFF2-40B4-BE49-F238E27FC236}">
                <a16:creationId xmlns:a16="http://schemas.microsoft.com/office/drawing/2014/main" id="{A0BBE965-5975-2E00-734E-FC7146C6E31F}"/>
              </a:ext>
            </a:extLst>
          </p:cNvPr>
          <p:cNvGrpSpPr/>
          <p:nvPr/>
        </p:nvGrpSpPr>
        <p:grpSpPr>
          <a:xfrm>
            <a:off x="1330943" y="7010473"/>
            <a:ext cx="1537667" cy="1256743"/>
            <a:chOff x="0" y="0"/>
            <a:chExt cx="535676" cy="404331"/>
          </a:xfrm>
        </p:grpSpPr>
        <p:sp>
          <p:nvSpPr>
            <p:cNvPr id="53" name="Freeform 8">
              <a:extLst>
                <a:ext uri="{FF2B5EF4-FFF2-40B4-BE49-F238E27FC236}">
                  <a16:creationId xmlns:a16="http://schemas.microsoft.com/office/drawing/2014/main" id="{8A614046-D1D8-1CFC-AFC6-BC1556F53918}"/>
                </a:ext>
              </a:extLst>
            </p:cNvPr>
            <p:cNvSpPr/>
            <p:nvPr/>
          </p:nvSpPr>
          <p:spPr>
            <a:xfrm>
              <a:off x="0" y="0"/>
              <a:ext cx="535676" cy="404331"/>
            </a:xfrm>
            <a:custGeom>
              <a:avLst/>
              <a:gdLst/>
              <a:ahLst/>
              <a:cxnLst/>
              <a:rect l="l" t="t" r="r" b="b"/>
              <a:pathLst>
                <a:path w="535676" h="404331">
                  <a:moveTo>
                    <a:pt x="0" y="0"/>
                  </a:moveTo>
                  <a:lnTo>
                    <a:pt x="535676" y="0"/>
                  </a:lnTo>
                  <a:lnTo>
                    <a:pt x="535676" y="404331"/>
                  </a:lnTo>
                  <a:lnTo>
                    <a:pt x="0" y="404331"/>
                  </a:lnTo>
                  <a:close/>
                </a:path>
              </a:pathLst>
            </a:custGeom>
            <a:solidFill>
              <a:srgbClr val="E4AF55"/>
            </a:solidFill>
          </p:spPr>
        </p:sp>
        <p:sp>
          <p:nvSpPr>
            <p:cNvPr id="54" name="TextBox 9">
              <a:extLst>
                <a:ext uri="{FF2B5EF4-FFF2-40B4-BE49-F238E27FC236}">
                  <a16:creationId xmlns:a16="http://schemas.microsoft.com/office/drawing/2014/main" id="{7B2AE1F1-B3D2-ED0B-4E57-433BB1D257C9}"/>
                </a:ext>
              </a:extLst>
            </p:cNvPr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80"/>
                </a:lnSpc>
              </a:pPr>
              <a:endParaRPr/>
            </a:p>
          </p:txBody>
        </p:sp>
      </p:grpSp>
      <p:sp>
        <p:nvSpPr>
          <p:cNvPr id="55" name="TextBox 17">
            <a:extLst>
              <a:ext uri="{FF2B5EF4-FFF2-40B4-BE49-F238E27FC236}">
                <a16:creationId xmlns:a16="http://schemas.microsoft.com/office/drawing/2014/main" id="{9D8A25B6-10E4-88D2-A796-07E43D800DA8}"/>
              </a:ext>
            </a:extLst>
          </p:cNvPr>
          <p:cNvSpPr txBox="1"/>
          <p:nvPr/>
        </p:nvSpPr>
        <p:spPr>
          <a:xfrm>
            <a:off x="1156560" y="7217968"/>
            <a:ext cx="1886432" cy="8018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21"/>
              </a:lnSpc>
            </a:pPr>
            <a:r>
              <a:rPr lang="en-US" sz="5686" dirty="0">
                <a:solidFill>
                  <a:srgbClr val="FFFFFF"/>
                </a:solidFill>
                <a:latin typeface="Hagrid Heavy"/>
              </a:rPr>
              <a:t>3</a:t>
            </a:r>
          </a:p>
        </p:txBody>
      </p:sp>
      <p:sp>
        <p:nvSpPr>
          <p:cNvPr id="56" name="TextBox 13">
            <a:extLst>
              <a:ext uri="{FF2B5EF4-FFF2-40B4-BE49-F238E27FC236}">
                <a16:creationId xmlns:a16="http://schemas.microsoft.com/office/drawing/2014/main" id="{CBC05A6E-A532-1AC1-4EF4-0943D4743BE9}"/>
              </a:ext>
            </a:extLst>
          </p:cNvPr>
          <p:cNvSpPr txBox="1"/>
          <p:nvPr/>
        </p:nvSpPr>
        <p:spPr>
          <a:xfrm>
            <a:off x="3209112" y="7196814"/>
            <a:ext cx="9536414" cy="8399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359"/>
              </a:lnSpc>
            </a:pPr>
            <a:r>
              <a:rPr lang="es-ES" sz="2400" dirty="0">
                <a:solidFill>
                  <a:srgbClr val="000000"/>
                </a:solidFill>
                <a:latin typeface="Glacial Indifference"/>
              </a:rPr>
              <a:t>Creamos un contenedor en AWS S3, y subiremos los archivos necesarios para la ejecución (Datos y archivo .</a:t>
            </a:r>
            <a:r>
              <a:rPr lang="es-ES" sz="2400" dirty="0" err="1">
                <a:solidFill>
                  <a:srgbClr val="000000"/>
                </a:solidFill>
                <a:latin typeface="Glacial Indifference"/>
              </a:rPr>
              <a:t>jar</a:t>
            </a:r>
            <a:r>
              <a:rPr lang="es-ES" sz="2400" dirty="0">
                <a:solidFill>
                  <a:srgbClr val="000000"/>
                </a:solidFill>
                <a:latin typeface="Glacial Indifference"/>
              </a:rPr>
              <a:t>).</a:t>
            </a:r>
            <a:endParaRPr lang="en-US" sz="2400" dirty="0">
              <a:solidFill>
                <a:srgbClr val="000000"/>
              </a:solidFill>
              <a:latin typeface="Glacial Indifference"/>
            </a:endParaRPr>
          </a:p>
        </p:txBody>
      </p:sp>
      <p:pic>
        <p:nvPicPr>
          <p:cNvPr id="60" name="Imagen 59">
            <a:extLst>
              <a:ext uri="{FF2B5EF4-FFF2-40B4-BE49-F238E27FC236}">
                <a16:creationId xmlns:a16="http://schemas.microsoft.com/office/drawing/2014/main" id="{B9C7EB2B-05C9-777D-948B-7054DE9FC3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438624" y="7320433"/>
            <a:ext cx="3705768" cy="839974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61" name="Picture 6">
            <a:extLst>
              <a:ext uri="{FF2B5EF4-FFF2-40B4-BE49-F238E27FC236}">
                <a16:creationId xmlns:a16="http://schemas.microsoft.com/office/drawing/2014/main" id="{FD4DECC0-55A0-7062-6A4A-25B790A9865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5400000">
            <a:off x="1726006" y="9153122"/>
            <a:ext cx="657672" cy="1447799"/>
          </a:xfrm>
          <a:prstGeom prst="rect">
            <a:avLst/>
          </a:prstGeom>
        </p:spPr>
      </p:pic>
      <p:grpSp>
        <p:nvGrpSpPr>
          <p:cNvPr id="62" name="Group 7">
            <a:extLst>
              <a:ext uri="{FF2B5EF4-FFF2-40B4-BE49-F238E27FC236}">
                <a16:creationId xmlns:a16="http://schemas.microsoft.com/office/drawing/2014/main" id="{12F0493D-39E4-CBFC-AAF7-27D6E28544BA}"/>
              </a:ext>
            </a:extLst>
          </p:cNvPr>
          <p:cNvGrpSpPr/>
          <p:nvPr/>
        </p:nvGrpSpPr>
        <p:grpSpPr>
          <a:xfrm>
            <a:off x="1303780" y="8688958"/>
            <a:ext cx="1537667" cy="1256743"/>
            <a:chOff x="0" y="0"/>
            <a:chExt cx="535676" cy="404331"/>
          </a:xfrm>
        </p:grpSpPr>
        <p:sp>
          <p:nvSpPr>
            <p:cNvPr id="63" name="Freeform 8">
              <a:extLst>
                <a:ext uri="{FF2B5EF4-FFF2-40B4-BE49-F238E27FC236}">
                  <a16:creationId xmlns:a16="http://schemas.microsoft.com/office/drawing/2014/main" id="{B03E96C4-8196-9D51-B673-EA85893B9212}"/>
                </a:ext>
              </a:extLst>
            </p:cNvPr>
            <p:cNvSpPr/>
            <p:nvPr/>
          </p:nvSpPr>
          <p:spPr>
            <a:xfrm>
              <a:off x="0" y="0"/>
              <a:ext cx="535676" cy="404331"/>
            </a:xfrm>
            <a:custGeom>
              <a:avLst/>
              <a:gdLst/>
              <a:ahLst/>
              <a:cxnLst/>
              <a:rect l="l" t="t" r="r" b="b"/>
              <a:pathLst>
                <a:path w="535676" h="404331">
                  <a:moveTo>
                    <a:pt x="0" y="0"/>
                  </a:moveTo>
                  <a:lnTo>
                    <a:pt x="535676" y="0"/>
                  </a:lnTo>
                  <a:lnTo>
                    <a:pt x="535676" y="404331"/>
                  </a:lnTo>
                  <a:lnTo>
                    <a:pt x="0" y="404331"/>
                  </a:lnTo>
                  <a:close/>
                </a:path>
              </a:pathLst>
            </a:custGeom>
            <a:solidFill>
              <a:srgbClr val="EBEBE8"/>
            </a:solidFill>
            <a:ln>
              <a:solidFill>
                <a:srgbClr val="EBEBE8"/>
              </a:solidFill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64" name="TextBox 9">
              <a:extLst>
                <a:ext uri="{FF2B5EF4-FFF2-40B4-BE49-F238E27FC236}">
                  <a16:creationId xmlns:a16="http://schemas.microsoft.com/office/drawing/2014/main" id="{0D9E9EED-2F7E-D4D8-8D85-190DE8DD6522}"/>
                </a:ext>
              </a:extLst>
            </p:cNvPr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80"/>
                </a:lnSpc>
              </a:pPr>
              <a:endParaRPr/>
            </a:p>
          </p:txBody>
        </p:sp>
      </p:grpSp>
      <p:sp>
        <p:nvSpPr>
          <p:cNvPr id="65" name="TextBox 17">
            <a:extLst>
              <a:ext uri="{FF2B5EF4-FFF2-40B4-BE49-F238E27FC236}">
                <a16:creationId xmlns:a16="http://schemas.microsoft.com/office/drawing/2014/main" id="{71F8B5F6-BF01-417F-C336-271263CFBA7E}"/>
              </a:ext>
            </a:extLst>
          </p:cNvPr>
          <p:cNvSpPr txBox="1"/>
          <p:nvPr/>
        </p:nvSpPr>
        <p:spPr>
          <a:xfrm>
            <a:off x="1111626" y="8922458"/>
            <a:ext cx="1886432" cy="8018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21"/>
              </a:lnSpc>
            </a:pPr>
            <a:r>
              <a:rPr lang="en-US" sz="5686" dirty="0">
                <a:latin typeface="Hagrid Heavy"/>
              </a:rPr>
              <a:t>4</a:t>
            </a:r>
          </a:p>
        </p:txBody>
      </p:sp>
      <p:sp>
        <p:nvSpPr>
          <p:cNvPr id="66" name="TextBox 13">
            <a:extLst>
              <a:ext uri="{FF2B5EF4-FFF2-40B4-BE49-F238E27FC236}">
                <a16:creationId xmlns:a16="http://schemas.microsoft.com/office/drawing/2014/main" id="{D6944048-B8F4-BE99-3BB1-B4289D204DD7}"/>
              </a:ext>
            </a:extLst>
          </p:cNvPr>
          <p:cNvSpPr txBox="1"/>
          <p:nvPr/>
        </p:nvSpPr>
        <p:spPr>
          <a:xfrm>
            <a:off x="3209112" y="8897746"/>
            <a:ext cx="9536414" cy="8399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359"/>
              </a:lnSpc>
            </a:pPr>
            <a:r>
              <a:rPr lang="es-ES" sz="2400" dirty="0">
                <a:solidFill>
                  <a:srgbClr val="000000"/>
                </a:solidFill>
                <a:latin typeface="Glacial Indifference"/>
              </a:rPr>
              <a:t>Creamos el clúster EMR, y mediante la ejecución de un script en local incluimos la ejecución del archivo .</a:t>
            </a:r>
            <a:r>
              <a:rPr lang="es-ES" sz="2400" dirty="0" err="1">
                <a:solidFill>
                  <a:srgbClr val="000000"/>
                </a:solidFill>
                <a:latin typeface="Glacial Indifference"/>
              </a:rPr>
              <a:t>jar</a:t>
            </a:r>
            <a:r>
              <a:rPr lang="es-ES" sz="2400" dirty="0">
                <a:solidFill>
                  <a:srgbClr val="000000"/>
                </a:solidFill>
                <a:latin typeface="Glacial Indifference"/>
              </a:rPr>
              <a:t> en este.</a:t>
            </a:r>
            <a:endParaRPr lang="en-US" sz="2400" dirty="0">
              <a:solidFill>
                <a:srgbClr val="000000"/>
              </a:solidFill>
              <a:latin typeface="Glacial Indifference"/>
            </a:endParaRPr>
          </a:p>
        </p:txBody>
      </p:sp>
      <p:pic>
        <p:nvPicPr>
          <p:cNvPr id="68" name="Imagen 67">
            <a:extLst>
              <a:ext uri="{FF2B5EF4-FFF2-40B4-BE49-F238E27FC236}">
                <a16:creationId xmlns:a16="http://schemas.microsoft.com/office/drawing/2014/main" id="{79F8372D-DE14-7B60-527F-4306F1149CB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1" r="26063" b="160"/>
          <a:stretch/>
        </p:blipFill>
        <p:spPr>
          <a:xfrm>
            <a:off x="13078540" y="8621101"/>
            <a:ext cx="4425935" cy="926848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73" name="Picture 2">
            <a:extLst>
              <a:ext uri="{FF2B5EF4-FFF2-40B4-BE49-F238E27FC236}">
                <a16:creationId xmlns:a16="http://schemas.microsoft.com/office/drawing/2014/main" id="{72F32D35-C463-AF6B-BCD4-A3B080F8145A}"/>
              </a:ext>
            </a:extLst>
          </p:cNvPr>
          <p:cNvSpPr/>
          <p:nvPr/>
        </p:nvSpPr>
        <p:spPr>
          <a:xfrm rot="13648764" flipV="1">
            <a:off x="16726496" y="4048421"/>
            <a:ext cx="872589" cy="1468759"/>
          </a:xfrm>
          <a:custGeom>
            <a:avLst/>
            <a:gdLst>
              <a:gd name="connsiteX0" fmla="*/ 1207782 w 4434800"/>
              <a:gd name="connsiteY0" fmla="*/ 2172794 h 3282452"/>
              <a:gd name="connsiteX1" fmla="*/ 1303970 w 4434800"/>
              <a:gd name="connsiteY1" fmla="*/ 2064649 h 3282452"/>
              <a:gd name="connsiteX2" fmla="*/ 1630144 w 4434800"/>
              <a:gd name="connsiteY2" fmla="*/ 1752148 h 3282452"/>
              <a:gd name="connsiteX3" fmla="*/ 2046720 w 4434800"/>
              <a:gd name="connsiteY3" fmla="*/ 1796998 h 3282452"/>
              <a:gd name="connsiteX4" fmla="*/ 2170753 w 4434800"/>
              <a:gd name="connsiteY4" fmla="*/ 1857400 h 3282452"/>
              <a:gd name="connsiteX5" fmla="*/ 2115426 w 4434800"/>
              <a:gd name="connsiteY5" fmla="*/ 1954333 h 3282452"/>
              <a:gd name="connsiteX6" fmla="*/ 1480075 w 4434800"/>
              <a:gd name="connsiteY6" fmla="*/ 2799966 h 3282452"/>
              <a:gd name="connsiteX7" fmla="*/ 1317712 w 4434800"/>
              <a:gd name="connsiteY7" fmla="*/ 3175401 h 3282452"/>
              <a:gd name="connsiteX8" fmla="*/ 1164388 w 4434800"/>
              <a:gd name="connsiteY8" fmla="*/ 3280292 h 3282452"/>
              <a:gd name="connsiteX9" fmla="*/ 680552 w 4434800"/>
              <a:gd name="connsiteY9" fmla="*/ 3032533 h 3282452"/>
              <a:gd name="connsiteX10" fmla="*/ 80278 w 4434800"/>
              <a:gd name="connsiteY10" fmla="*/ 2142051 h 3282452"/>
              <a:gd name="connsiteX11" fmla="*/ 0 w 4434800"/>
              <a:gd name="connsiteY11" fmla="*/ 1946376 h 3282452"/>
              <a:gd name="connsiteX12" fmla="*/ 373183 w 4434800"/>
              <a:gd name="connsiteY12" fmla="*/ 2100095 h 3282452"/>
              <a:gd name="connsiteX13" fmla="*/ 547841 w 4434800"/>
              <a:gd name="connsiteY13" fmla="*/ 2359427 h 3282452"/>
              <a:gd name="connsiteX14" fmla="*/ 590873 w 4434800"/>
              <a:gd name="connsiteY14" fmla="*/ 2095754 h 3282452"/>
              <a:gd name="connsiteX15" fmla="*/ 1357127 w 4434800"/>
              <a:gd name="connsiteY15" fmla="*/ 613184 h 3282452"/>
              <a:gd name="connsiteX16" fmla="*/ 2765603 w 4434800"/>
              <a:gd name="connsiteY16" fmla="*/ 118 h 3282452"/>
              <a:gd name="connsiteX17" fmla="*/ 3978809 w 4434800"/>
              <a:gd name="connsiteY17" fmla="*/ 469954 h 3282452"/>
              <a:gd name="connsiteX18" fmla="*/ 4360671 w 4434800"/>
              <a:gd name="connsiteY18" fmla="*/ 866367 h 3282452"/>
              <a:gd name="connsiteX19" fmla="*/ 4434801 w 4434800"/>
              <a:gd name="connsiteY19" fmla="*/ 991512 h 3282452"/>
              <a:gd name="connsiteX20" fmla="*/ 4406596 w 4434800"/>
              <a:gd name="connsiteY20" fmla="*/ 1018639 h 3282452"/>
              <a:gd name="connsiteX21" fmla="*/ 4236277 w 4434800"/>
              <a:gd name="connsiteY21" fmla="*/ 910855 h 3282452"/>
              <a:gd name="connsiteX22" fmla="*/ 4148405 w 4434800"/>
              <a:gd name="connsiteY22" fmla="*/ 818624 h 3282452"/>
              <a:gd name="connsiteX23" fmla="*/ 2812613 w 4434800"/>
              <a:gd name="connsiteY23" fmla="*/ 411722 h 3282452"/>
              <a:gd name="connsiteX24" fmla="*/ 1816374 w 4434800"/>
              <a:gd name="connsiteY24" fmla="*/ 1001640 h 3282452"/>
              <a:gd name="connsiteX25" fmla="*/ 1211759 w 4434800"/>
              <a:gd name="connsiteY25" fmla="*/ 2077670 h 3282452"/>
              <a:gd name="connsiteX26" fmla="*/ 1199103 w 4434800"/>
              <a:gd name="connsiteY26" fmla="*/ 2132647 h 3282452"/>
              <a:gd name="connsiteX27" fmla="*/ 1207782 w 4434800"/>
              <a:gd name="connsiteY27" fmla="*/ 2172794 h 3282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4434800" h="3282452">
                <a:moveTo>
                  <a:pt x="1207782" y="2172794"/>
                </a:moveTo>
                <a:cubicBezTo>
                  <a:pt x="1243581" y="2132285"/>
                  <a:pt x="1271787" y="2096478"/>
                  <a:pt x="1303970" y="2064649"/>
                </a:cubicBezTo>
                <a:cubicBezTo>
                  <a:pt x="1411369" y="1959035"/>
                  <a:pt x="1515151" y="1849081"/>
                  <a:pt x="1630144" y="1752148"/>
                </a:cubicBezTo>
                <a:cubicBezTo>
                  <a:pt x="1754176" y="1647619"/>
                  <a:pt x="1932451" y="1675831"/>
                  <a:pt x="2046720" y="1796998"/>
                </a:cubicBezTo>
                <a:cubicBezTo>
                  <a:pt x="2075287" y="1827018"/>
                  <a:pt x="2125551" y="1836422"/>
                  <a:pt x="2170753" y="1857400"/>
                </a:cubicBezTo>
                <a:cubicBezTo>
                  <a:pt x="2190280" y="1905867"/>
                  <a:pt x="2143994" y="1927206"/>
                  <a:pt x="2115426" y="1954333"/>
                </a:cubicBezTo>
                <a:cubicBezTo>
                  <a:pt x="1856151" y="2200645"/>
                  <a:pt x="1654733" y="2491444"/>
                  <a:pt x="1480075" y="2799966"/>
                </a:cubicBezTo>
                <a:cubicBezTo>
                  <a:pt x="1413177" y="2917877"/>
                  <a:pt x="1368337" y="3048809"/>
                  <a:pt x="1317712" y="3175401"/>
                </a:cubicBezTo>
                <a:cubicBezTo>
                  <a:pt x="1277934" y="3274866"/>
                  <a:pt x="1272872" y="3288972"/>
                  <a:pt x="1164388" y="3280292"/>
                </a:cubicBezTo>
                <a:cubicBezTo>
                  <a:pt x="970926" y="3264739"/>
                  <a:pt x="802416" y="3198911"/>
                  <a:pt x="680552" y="3032533"/>
                </a:cubicBezTo>
                <a:cubicBezTo>
                  <a:pt x="468287" y="2743542"/>
                  <a:pt x="239387" y="2466487"/>
                  <a:pt x="80278" y="2142051"/>
                </a:cubicBezTo>
                <a:cubicBezTo>
                  <a:pt x="54603" y="2089244"/>
                  <a:pt x="35438" y="2033182"/>
                  <a:pt x="0" y="1946376"/>
                </a:cubicBezTo>
                <a:cubicBezTo>
                  <a:pt x="158747" y="1974949"/>
                  <a:pt x="289289" y="1973864"/>
                  <a:pt x="373183" y="2100095"/>
                </a:cubicBezTo>
                <a:cubicBezTo>
                  <a:pt x="424532" y="2177496"/>
                  <a:pt x="476965" y="2253813"/>
                  <a:pt x="547841" y="2359427"/>
                </a:cubicBezTo>
                <a:cubicBezTo>
                  <a:pt x="565922" y="2248388"/>
                  <a:pt x="577132" y="2171709"/>
                  <a:pt x="590873" y="2095754"/>
                </a:cubicBezTo>
                <a:cubicBezTo>
                  <a:pt x="694655" y="1523198"/>
                  <a:pt x="925002" y="1006703"/>
                  <a:pt x="1357127" y="613184"/>
                </a:cubicBezTo>
                <a:cubicBezTo>
                  <a:pt x="1750199" y="254748"/>
                  <a:pt x="2211976" y="6990"/>
                  <a:pt x="2765603" y="118"/>
                </a:cubicBezTo>
                <a:cubicBezTo>
                  <a:pt x="3230635" y="-5308"/>
                  <a:pt x="3629854" y="176985"/>
                  <a:pt x="3978809" y="469954"/>
                </a:cubicBezTo>
                <a:cubicBezTo>
                  <a:pt x="4118391" y="587504"/>
                  <a:pt x="4236638" y="731095"/>
                  <a:pt x="4360671" y="866367"/>
                </a:cubicBezTo>
                <a:cubicBezTo>
                  <a:pt x="4392854" y="901451"/>
                  <a:pt x="4410573" y="949194"/>
                  <a:pt x="4434801" y="991512"/>
                </a:cubicBezTo>
                <a:cubicBezTo>
                  <a:pt x="4425399" y="1000555"/>
                  <a:pt x="4415998" y="1009597"/>
                  <a:pt x="4406596" y="1018639"/>
                </a:cubicBezTo>
                <a:cubicBezTo>
                  <a:pt x="4349461" y="983193"/>
                  <a:pt x="4290157" y="950641"/>
                  <a:pt x="4236277" y="910855"/>
                </a:cubicBezTo>
                <a:cubicBezTo>
                  <a:pt x="4202647" y="885899"/>
                  <a:pt x="4176611" y="850453"/>
                  <a:pt x="4148405" y="818624"/>
                </a:cubicBezTo>
                <a:cubicBezTo>
                  <a:pt x="3786794" y="409552"/>
                  <a:pt x="3330078" y="300321"/>
                  <a:pt x="2812613" y="411722"/>
                </a:cubicBezTo>
                <a:cubicBezTo>
                  <a:pt x="2417372" y="496719"/>
                  <a:pt x="2090837" y="709755"/>
                  <a:pt x="1816374" y="1001640"/>
                </a:cubicBezTo>
                <a:cubicBezTo>
                  <a:pt x="1526361" y="1309439"/>
                  <a:pt x="1329645" y="1671853"/>
                  <a:pt x="1211759" y="2077670"/>
                </a:cubicBezTo>
                <a:cubicBezTo>
                  <a:pt x="1206335" y="2095754"/>
                  <a:pt x="1201996" y="2114201"/>
                  <a:pt x="1199103" y="2132647"/>
                </a:cubicBezTo>
                <a:cubicBezTo>
                  <a:pt x="1198380" y="2140966"/>
                  <a:pt x="1202719" y="2150008"/>
                  <a:pt x="1207782" y="2172794"/>
                </a:cubicBezTo>
                <a:close/>
              </a:path>
            </a:pathLst>
          </a:custGeom>
          <a:solidFill>
            <a:srgbClr val="DD6444"/>
          </a:solidFill>
          <a:ln w="36087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74" name="Picture 2">
            <a:extLst>
              <a:ext uri="{FF2B5EF4-FFF2-40B4-BE49-F238E27FC236}">
                <a16:creationId xmlns:a16="http://schemas.microsoft.com/office/drawing/2014/main" id="{EDD51550-34AF-FEE4-53CC-8BE6B635F4F8}"/>
              </a:ext>
            </a:extLst>
          </p:cNvPr>
          <p:cNvSpPr/>
          <p:nvPr/>
        </p:nvSpPr>
        <p:spPr>
          <a:xfrm rot="12005122" flipV="1">
            <a:off x="16690914" y="6297479"/>
            <a:ext cx="1432165" cy="1052628"/>
          </a:xfrm>
          <a:custGeom>
            <a:avLst/>
            <a:gdLst>
              <a:gd name="connsiteX0" fmla="*/ 1207782 w 4434800"/>
              <a:gd name="connsiteY0" fmla="*/ 2172794 h 3282452"/>
              <a:gd name="connsiteX1" fmla="*/ 1303970 w 4434800"/>
              <a:gd name="connsiteY1" fmla="*/ 2064649 h 3282452"/>
              <a:gd name="connsiteX2" fmla="*/ 1630144 w 4434800"/>
              <a:gd name="connsiteY2" fmla="*/ 1752148 h 3282452"/>
              <a:gd name="connsiteX3" fmla="*/ 2046720 w 4434800"/>
              <a:gd name="connsiteY3" fmla="*/ 1796998 h 3282452"/>
              <a:gd name="connsiteX4" fmla="*/ 2170753 w 4434800"/>
              <a:gd name="connsiteY4" fmla="*/ 1857400 h 3282452"/>
              <a:gd name="connsiteX5" fmla="*/ 2115426 w 4434800"/>
              <a:gd name="connsiteY5" fmla="*/ 1954333 h 3282452"/>
              <a:gd name="connsiteX6" fmla="*/ 1480075 w 4434800"/>
              <a:gd name="connsiteY6" fmla="*/ 2799966 h 3282452"/>
              <a:gd name="connsiteX7" fmla="*/ 1317712 w 4434800"/>
              <a:gd name="connsiteY7" fmla="*/ 3175401 h 3282452"/>
              <a:gd name="connsiteX8" fmla="*/ 1164388 w 4434800"/>
              <a:gd name="connsiteY8" fmla="*/ 3280292 h 3282452"/>
              <a:gd name="connsiteX9" fmla="*/ 680552 w 4434800"/>
              <a:gd name="connsiteY9" fmla="*/ 3032533 h 3282452"/>
              <a:gd name="connsiteX10" fmla="*/ 80278 w 4434800"/>
              <a:gd name="connsiteY10" fmla="*/ 2142051 h 3282452"/>
              <a:gd name="connsiteX11" fmla="*/ 0 w 4434800"/>
              <a:gd name="connsiteY11" fmla="*/ 1946376 h 3282452"/>
              <a:gd name="connsiteX12" fmla="*/ 373183 w 4434800"/>
              <a:gd name="connsiteY12" fmla="*/ 2100095 h 3282452"/>
              <a:gd name="connsiteX13" fmla="*/ 547841 w 4434800"/>
              <a:gd name="connsiteY13" fmla="*/ 2359427 h 3282452"/>
              <a:gd name="connsiteX14" fmla="*/ 590873 w 4434800"/>
              <a:gd name="connsiteY14" fmla="*/ 2095754 h 3282452"/>
              <a:gd name="connsiteX15" fmla="*/ 1357127 w 4434800"/>
              <a:gd name="connsiteY15" fmla="*/ 613184 h 3282452"/>
              <a:gd name="connsiteX16" fmla="*/ 2765603 w 4434800"/>
              <a:gd name="connsiteY16" fmla="*/ 118 h 3282452"/>
              <a:gd name="connsiteX17" fmla="*/ 3978809 w 4434800"/>
              <a:gd name="connsiteY17" fmla="*/ 469954 h 3282452"/>
              <a:gd name="connsiteX18" fmla="*/ 4360671 w 4434800"/>
              <a:gd name="connsiteY18" fmla="*/ 866367 h 3282452"/>
              <a:gd name="connsiteX19" fmla="*/ 4434801 w 4434800"/>
              <a:gd name="connsiteY19" fmla="*/ 991512 h 3282452"/>
              <a:gd name="connsiteX20" fmla="*/ 4406596 w 4434800"/>
              <a:gd name="connsiteY20" fmla="*/ 1018639 h 3282452"/>
              <a:gd name="connsiteX21" fmla="*/ 4236277 w 4434800"/>
              <a:gd name="connsiteY21" fmla="*/ 910855 h 3282452"/>
              <a:gd name="connsiteX22" fmla="*/ 4148405 w 4434800"/>
              <a:gd name="connsiteY22" fmla="*/ 818624 h 3282452"/>
              <a:gd name="connsiteX23" fmla="*/ 2812613 w 4434800"/>
              <a:gd name="connsiteY23" fmla="*/ 411722 h 3282452"/>
              <a:gd name="connsiteX24" fmla="*/ 1816374 w 4434800"/>
              <a:gd name="connsiteY24" fmla="*/ 1001640 h 3282452"/>
              <a:gd name="connsiteX25" fmla="*/ 1211759 w 4434800"/>
              <a:gd name="connsiteY25" fmla="*/ 2077670 h 3282452"/>
              <a:gd name="connsiteX26" fmla="*/ 1199103 w 4434800"/>
              <a:gd name="connsiteY26" fmla="*/ 2132647 h 3282452"/>
              <a:gd name="connsiteX27" fmla="*/ 1207782 w 4434800"/>
              <a:gd name="connsiteY27" fmla="*/ 2172794 h 3282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4434800" h="3282452">
                <a:moveTo>
                  <a:pt x="1207782" y="2172794"/>
                </a:moveTo>
                <a:cubicBezTo>
                  <a:pt x="1243581" y="2132285"/>
                  <a:pt x="1271787" y="2096478"/>
                  <a:pt x="1303970" y="2064649"/>
                </a:cubicBezTo>
                <a:cubicBezTo>
                  <a:pt x="1411369" y="1959035"/>
                  <a:pt x="1515151" y="1849081"/>
                  <a:pt x="1630144" y="1752148"/>
                </a:cubicBezTo>
                <a:cubicBezTo>
                  <a:pt x="1754176" y="1647619"/>
                  <a:pt x="1932451" y="1675831"/>
                  <a:pt x="2046720" y="1796998"/>
                </a:cubicBezTo>
                <a:cubicBezTo>
                  <a:pt x="2075287" y="1827018"/>
                  <a:pt x="2125551" y="1836422"/>
                  <a:pt x="2170753" y="1857400"/>
                </a:cubicBezTo>
                <a:cubicBezTo>
                  <a:pt x="2190280" y="1905867"/>
                  <a:pt x="2143994" y="1927206"/>
                  <a:pt x="2115426" y="1954333"/>
                </a:cubicBezTo>
                <a:cubicBezTo>
                  <a:pt x="1856151" y="2200645"/>
                  <a:pt x="1654733" y="2491444"/>
                  <a:pt x="1480075" y="2799966"/>
                </a:cubicBezTo>
                <a:cubicBezTo>
                  <a:pt x="1413177" y="2917877"/>
                  <a:pt x="1368337" y="3048809"/>
                  <a:pt x="1317712" y="3175401"/>
                </a:cubicBezTo>
                <a:cubicBezTo>
                  <a:pt x="1277934" y="3274866"/>
                  <a:pt x="1272872" y="3288972"/>
                  <a:pt x="1164388" y="3280292"/>
                </a:cubicBezTo>
                <a:cubicBezTo>
                  <a:pt x="970926" y="3264739"/>
                  <a:pt x="802416" y="3198911"/>
                  <a:pt x="680552" y="3032533"/>
                </a:cubicBezTo>
                <a:cubicBezTo>
                  <a:pt x="468287" y="2743542"/>
                  <a:pt x="239387" y="2466487"/>
                  <a:pt x="80278" y="2142051"/>
                </a:cubicBezTo>
                <a:cubicBezTo>
                  <a:pt x="54603" y="2089244"/>
                  <a:pt x="35438" y="2033182"/>
                  <a:pt x="0" y="1946376"/>
                </a:cubicBezTo>
                <a:cubicBezTo>
                  <a:pt x="158747" y="1974949"/>
                  <a:pt x="289289" y="1973864"/>
                  <a:pt x="373183" y="2100095"/>
                </a:cubicBezTo>
                <a:cubicBezTo>
                  <a:pt x="424532" y="2177496"/>
                  <a:pt x="476965" y="2253813"/>
                  <a:pt x="547841" y="2359427"/>
                </a:cubicBezTo>
                <a:cubicBezTo>
                  <a:pt x="565922" y="2248388"/>
                  <a:pt x="577132" y="2171709"/>
                  <a:pt x="590873" y="2095754"/>
                </a:cubicBezTo>
                <a:cubicBezTo>
                  <a:pt x="694655" y="1523198"/>
                  <a:pt x="925002" y="1006703"/>
                  <a:pt x="1357127" y="613184"/>
                </a:cubicBezTo>
                <a:cubicBezTo>
                  <a:pt x="1750199" y="254748"/>
                  <a:pt x="2211976" y="6990"/>
                  <a:pt x="2765603" y="118"/>
                </a:cubicBezTo>
                <a:cubicBezTo>
                  <a:pt x="3230635" y="-5308"/>
                  <a:pt x="3629854" y="176985"/>
                  <a:pt x="3978809" y="469954"/>
                </a:cubicBezTo>
                <a:cubicBezTo>
                  <a:pt x="4118391" y="587504"/>
                  <a:pt x="4236638" y="731095"/>
                  <a:pt x="4360671" y="866367"/>
                </a:cubicBezTo>
                <a:cubicBezTo>
                  <a:pt x="4392854" y="901451"/>
                  <a:pt x="4410573" y="949194"/>
                  <a:pt x="4434801" y="991512"/>
                </a:cubicBezTo>
                <a:cubicBezTo>
                  <a:pt x="4425399" y="1000555"/>
                  <a:pt x="4415998" y="1009597"/>
                  <a:pt x="4406596" y="1018639"/>
                </a:cubicBezTo>
                <a:cubicBezTo>
                  <a:pt x="4349461" y="983193"/>
                  <a:pt x="4290157" y="950641"/>
                  <a:pt x="4236277" y="910855"/>
                </a:cubicBezTo>
                <a:cubicBezTo>
                  <a:pt x="4202647" y="885899"/>
                  <a:pt x="4176611" y="850453"/>
                  <a:pt x="4148405" y="818624"/>
                </a:cubicBezTo>
                <a:cubicBezTo>
                  <a:pt x="3786794" y="409552"/>
                  <a:pt x="3330078" y="300321"/>
                  <a:pt x="2812613" y="411722"/>
                </a:cubicBezTo>
                <a:cubicBezTo>
                  <a:pt x="2417372" y="496719"/>
                  <a:pt x="2090837" y="709755"/>
                  <a:pt x="1816374" y="1001640"/>
                </a:cubicBezTo>
                <a:cubicBezTo>
                  <a:pt x="1526361" y="1309439"/>
                  <a:pt x="1329645" y="1671853"/>
                  <a:pt x="1211759" y="2077670"/>
                </a:cubicBezTo>
                <a:cubicBezTo>
                  <a:pt x="1206335" y="2095754"/>
                  <a:pt x="1201996" y="2114201"/>
                  <a:pt x="1199103" y="2132647"/>
                </a:cubicBezTo>
                <a:cubicBezTo>
                  <a:pt x="1198380" y="2140966"/>
                  <a:pt x="1202719" y="2150008"/>
                  <a:pt x="1207782" y="2172794"/>
                </a:cubicBezTo>
                <a:close/>
              </a:path>
            </a:pathLst>
          </a:custGeom>
          <a:solidFill>
            <a:srgbClr val="DD6444"/>
          </a:solidFill>
          <a:ln w="36087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75" name="Picture 2">
            <a:extLst>
              <a:ext uri="{FF2B5EF4-FFF2-40B4-BE49-F238E27FC236}">
                <a16:creationId xmlns:a16="http://schemas.microsoft.com/office/drawing/2014/main" id="{F3978012-E704-EE5F-1287-F1577EC32811}"/>
              </a:ext>
            </a:extLst>
          </p:cNvPr>
          <p:cNvSpPr/>
          <p:nvPr/>
        </p:nvSpPr>
        <p:spPr>
          <a:xfrm rot="12773052" flipV="1">
            <a:off x="17121856" y="8004103"/>
            <a:ext cx="1061041" cy="723691"/>
          </a:xfrm>
          <a:custGeom>
            <a:avLst/>
            <a:gdLst>
              <a:gd name="connsiteX0" fmla="*/ 1207782 w 4434800"/>
              <a:gd name="connsiteY0" fmla="*/ 2172794 h 3282452"/>
              <a:gd name="connsiteX1" fmla="*/ 1303970 w 4434800"/>
              <a:gd name="connsiteY1" fmla="*/ 2064649 h 3282452"/>
              <a:gd name="connsiteX2" fmla="*/ 1630144 w 4434800"/>
              <a:gd name="connsiteY2" fmla="*/ 1752148 h 3282452"/>
              <a:gd name="connsiteX3" fmla="*/ 2046720 w 4434800"/>
              <a:gd name="connsiteY3" fmla="*/ 1796998 h 3282452"/>
              <a:gd name="connsiteX4" fmla="*/ 2170753 w 4434800"/>
              <a:gd name="connsiteY4" fmla="*/ 1857400 h 3282452"/>
              <a:gd name="connsiteX5" fmla="*/ 2115426 w 4434800"/>
              <a:gd name="connsiteY5" fmla="*/ 1954333 h 3282452"/>
              <a:gd name="connsiteX6" fmla="*/ 1480075 w 4434800"/>
              <a:gd name="connsiteY6" fmla="*/ 2799966 h 3282452"/>
              <a:gd name="connsiteX7" fmla="*/ 1317712 w 4434800"/>
              <a:gd name="connsiteY7" fmla="*/ 3175401 h 3282452"/>
              <a:gd name="connsiteX8" fmla="*/ 1164388 w 4434800"/>
              <a:gd name="connsiteY8" fmla="*/ 3280292 h 3282452"/>
              <a:gd name="connsiteX9" fmla="*/ 680552 w 4434800"/>
              <a:gd name="connsiteY9" fmla="*/ 3032533 h 3282452"/>
              <a:gd name="connsiteX10" fmla="*/ 80278 w 4434800"/>
              <a:gd name="connsiteY10" fmla="*/ 2142051 h 3282452"/>
              <a:gd name="connsiteX11" fmla="*/ 0 w 4434800"/>
              <a:gd name="connsiteY11" fmla="*/ 1946376 h 3282452"/>
              <a:gd name="connsiteX12" fmla="*/ 373183 w 4434800"/>
              <a:gd name="connsiteY12" fmla="*/ 2100095 h 3282452"/>
              <a:gd name="connsiteX13" fmla="*/ 547841 w 4434800"/>
              <a:gd name="connsiteY13" fmla="*/ 2359427 h 3282452"/>
              <a:gd name="connsiteX14" fmla="*/ 590873 w 4434800"/>
              <a:gd name="connsiteY14" fmla="*/ 2095754 h 3282452"/>
              <a:gd name="connsiteX15" fmla="*/ 1357127 w 4434800"/>
              <a:gd name="connsiteY15" fmla="*/ 613184 h 3282452"/>
              <a:gd name="connsiteX16" fmla="*/ 2765603 w 4434800"/>
              <a:gd name="connsiteY16" fmla="*/ 118 h 3282452"/>
              <a:gd name="connsiteX17" fmla="*/ 3978809 w 4434800"/>
              <a:gd name="connsiteY17" fmla="*/ 469954 h 3282452"/>
              <a:gd name="connsiteX18" fmla="*/ 4360671 w 4434800"/>
              <a:gd name="connsiteY18" fmla="*/ 866367 h 3282452"/>
              <a:gd name="connsiteX19" fmla="*/ 4434801 w 4434800"/>
              <a:gd name="connsiteY19" fmla="*/ 991512 h 3282452"/>
              <a:gd name="connsiteX20" fmla="*/ 4406596 w 4434800"/>
              <a:gd name="connsiteY20" fmla="*/ 1018639 h 3282452"/>
              <a:gd name="connsiteX21" fmla="*/ 4236277 w 4434800"/>
              <a:gd name="connsiteY21" fmla="*/ 910855 h 3282452"/>
              <a:gd name="connsiteX22" fmla="*/ 4148405 w 4434800"/>
              <a:gd name="connsiteY22" fmla="*/ 818624 h 3282452"/>
              <a:gd name="connsiteX23" fmla="*/ 2812613 w 4434800"/>
              <a:gd name="connsiteY23" fmla="*/ 411722 h 3282452"/>
              <a:gd name="connsiteX24" fmla="*/ 1816374 w 4434800"/>
              <a:gd name="connsiteY24" fmla="*/ 1001640 h 3282452"/>
              <a:gd name="connsiteX25" fmla="*/ 1211759 w 4434800"/>
              <a:gd name="connsiteY25" fmla="*/ 2077670 h 3282452"/>
              <a:gd name="connsiteX26" fmla="*/ 1199103 w 4434800"/>
              <a:gd name="connsiteY26" fmla="*/ 2132647 h 3282452"/>
              <a:gd name="connsiteX27" fmla="*/ 1207782 w 4434800"/>
              <a:gd name="connsiteY27" fmla="*/ 2172794 h 3282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4434800" h="3282452">
                <a:moveTo>
                  <a:pt x="1207782" y="2172794"/>
                </a:moveTo>
                <a:cubicBezTo>
                  <a:pt x="1243581" y="2132285"/>
                  <a:pt x="1271787" y="2096478"/>
                  <a:pt x="1303970" y="2064649"/>
                </a:cubicBezTo>
                <a:cubicBezTo>
                  <a:pt x="1411369" y="1959035"/>
                  <a:pt x="1515151" y="1849081"/>
                  <a:pt x="1630144" y="1752148"/>
                </a:cubicBezTo>
                <a:cubicBezTo>
                  <a:pt x="1754176" y="1647619"/>
                  <a:pt x="1932451" y="1675831"/>
                  <a:pt x="2046720" y="1796998"/>
                </a:cubicBezTo>
                <a:cubicBezTo>
                  <a:pt x="2075287" y="1827018"/>
                  <a:pt x="2125551" y="1836422"/>
                  <a:pt x="2170753" y="1857400"/>
                </a:cubicBezTo>
                <a:cubicBezTo>
                  <a:pt x="2190280" y="1905867"/>
                  <a:pt x="2143994" y="1927206"/>
                  <a:pt x="2115426" y="1954333"/>
                </a:cubicBezTo>
                <a:cubicBezTo>
                  <a:pt x="1856151" y="2200645"/>
                  <a:pt x="1654733" y="2491444"/>
                  <a:pt x="1480075" y="2799966"/>
                </a:cubicBezTo>
                <a:cubicBezTo>
                  <a:pt x="1413177" y="2917877"/>
                  <a:pt x="1368337" y="3048809"/>
                  <a:pt x="1317712" y="3175401"/>
                </a:cubicBezTo>
                <a:cubicBezTo>
                  <a:pt x="1277934" y="3274866"/>
                  <a:pt x="1272872" y="3288972"/>
                  <a:pt x="1164388" y="3280292"/>
                </a:cubicBezTo>
                <a:cubicBezTo>
                  <a:pt x="970926" y="3264739"/>
                  <a:pt x="802416" y="3198911"/>
                  <a:pt x="680552" y="3032533"/>
                </a:cubicBezTo>
                <a:cubicBezTo>
                  <a:pt x="468287" y="2743542"/>
                  <a:pt x="239387" y="2466487"/>
                  <a:pt x="80278" y="2142051"/>
                </a:cubicBezTo>
                <a:cubicBezTo>
                  <a:pt x="54603" y="2089244"/>
                  <a:pt x="35438" y="2033182"/>
                  <a:pt x="0" y="1946376"/>
                </a:cubicBezTo>
                <a:cubicBezTo>
                  <a:pt x="158747" y="1974949"/>
                  <a:pt x="289289" y="1973864"/>
                  <a:pt x="373183" y="2100095"/>
                </a:cubicBezTo>
                <a:cubicBezTo>
                  <a:pt x="424532" y="2177496"/>
                  <a:pt x="476965" y="2253813"/>
                  <a:pt x="547841" y="2359427"/>
                </a:cubicBezTo>
                <a:cubicBezTo>
                  <a:pt x="565922" y="2248388"/>
                  <a:pt x="577132" y="2171709"/>
                  <a:pt x="590873" y="2095754"/>
                </a:cubicBezTo>
                <a:cubicBezTo>
                  <a:pt x="694655" y="1523198"/>
                  <a:pt x="925002" y="1006703"/>
                  <a:pt x="1357127" y="613184"/>
                </a:cubicBezTo>
                <a:cubicBezTo>
                  <a:pt x="1750199" y="254748"/>
                  <a:pt x="2211976" y="6990"/>
                  <a:pt x="2765603" y="118"/>
                </a:cubicBezTo>
                <a:cubicBezTo>
                  <a:pt x="3230635" y="-5308"/>
                  <a:pt x="3629854" y="176985"/>
                  <a:pt x="3978809" y="469954"/>
                </a:cubicBezTo>
                <a:cubicBezTo>
                  <a:pt x="4118391" y="587504"/>
                  <a:pt x="4236638" y="731095"/>
                  <a:pt x="4360671" y="866367"/>
                </a:cubicBezTo>
                <a:cubicBezTo>
                  <a:pt x="4392854" y="901451"/>
                  <a:pt x="4410573" y="949194"/>
                  <a:pt x="4434801" y="991512"/>
                </a:cubicBezTo>
                <a:cubicBezTo>
                  <a:pt x="4425399" y="1000555"/>
                  <a:pt x="4415998" y="1009597"/>
                  <a:pt x="4406596" y="1018639"/>
                </a:cubicBezTo>
                <a:cubicBezTo>
                  <a:pt x="4349461" y="983193"/>
                  <a:pt x="4290157" y="950641"/>
                  <a:pt x="4236277" y="910855"/>
                </a:cubicBezTo>
                <a:cubicBezTo>
                  <a:pt x="4202647" y="885899"/>
                  <a:pt x="4176611" y="850453"/>
                  <a:pt x="4148405" y="818624"/>
                </a:cubicBezTo>
                <a:cubicBezTo>
                  <a:pt x="3786794" y="409552"/>
                  <a:pt x="3330078" y="300321"/>
                  <a:pt x="2812613" y="411722"/>
                </a:cubicBezTo>
                <a:cubicBezTo>
                  <a:pt x="2417372" y="496719"/>
                  <a:pt x="2090837" y="709755"/>
                  <a:pt x="1816374" y="1001640"/>
                </a:cubicBezTo>
                <a:cubicBezTo>
                  <a:pt x="1526361" y="1309439"/>
                  <a:pt x="1329645" y="1671853"/>
                  <a:pt x="1211759" y="2077670"/>
                </a:cubicBezTo>
                <a:cubicBezTo>
                  <a:pt x="1206335" y="2095754"/>
                  <a:pt x="1201996" y="2114201"/>
                  <a:pt x="1199103" y="2132647"/>
                </a:cubicBezTo>
                <a:cubicBezTo>
                  <a:pt x="1198380" y="2140966"/>
                  <a:pt x="1202719" y="2150008"/>
                  <a:pt x="1207782" y="2172794"/>
                </a:cubicBezTo>
                <a:close/>
              </a:path>
            </a:pathLst>
          </a:custGeom>
          <a:solidFill>
            <a:srgbClr val="DD6444"/>
          </a:solidFill>
          <a:ln w="36087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36977925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30" grpId="0"/>
      <p:bldP spid="45" grpId="0"/>
      <p:bldP spid="46" grpId="0"/>
      <p:bldP spid="55" grpId="0"/>
      <p:bldP spid="56" grpId="0"/>
      <p:bldP spid="65" grpId="0"/>
      <p:bldP spid="66" grpId="0"/>
      <p:bldP spid="73" grpId="0" animBg="1"/>
      <p:bldP spid="74" grpId="0" animBg="1"/>
      <p:bldP spid="7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n 18">
            <a:extLst>
              <a:ext uri="{FF2B5EF4-FFF2-40B4-BE49-F238E27FC236}">
                <a16:creationId xmlns:a16="http://schemas.microsoft.com/office/drawing/2014/main" id="{2829C1C5-2F09-B6FB-8978-D66D42144E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4013" y="-34677"/>
            <a:ext cx="18558374" cy="10321677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4">
            <a:alphaModFix amt="15000"/>
          </a:blip>
          <a:srcRect t="7850" b="7850"/>
          <a:stretch>
            <a:fillRect/>
          </a:stretch>
        </p:blipFill>
        <p:spPr>
          <a:xfrm>
            <a:off x="0" y="-211693"/>
            <a:ext cx="18288000" cy="102870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17487334" y="9737720"/>
            <a:ext cx="967027" cy="339828"/>
            <a:chOff x="0" y="0"/>
            <a:chExt cx="254690" cy="8950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54690" cy="89502"/>
            </a:xfrm>
            <a:custGeom>
              <a:avLst/>
              <a:gdLst/>
              <a:ahLst/>
              <a:cxnLst/>
              <a:rect l="l" t="t" r="r" b="b"/>
              <a:pathLst>
                <a:path w="254690" h="89502">
                  <a:moveTo>
                    <a:pt x="0" y="0"/>
                  </a:moveTo>
                  <a:lnTo>
                    <a:pt x="254690" y="0"/>
                  </a:lnTo>
                  <a:lnTo>
                    <a:pt x="254690" y="89502"/>
                  </a:lnTo>
                  <a:lnTo>
                    <a:pt x="0" y="89502"/>
                  </a:lnTo>
                  <a:close/>
                </a:path>
              </a:pathLst>
            </a:custGeom>
            <a:solidFill>
              <a:srgbClr val="DD6444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80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053133" y="951540"/>
            <a:ext cx="14477541" cy="9464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508"/>
              </a:lnSpc>
            </a:pPr>
            <a:r>
              <a:rPr lang="en-US" sz="6699" dirty="0">
                <a:solidFill>
                  <a:srgbClr val="DD6444"/>
                </a:solidFill>
                <a:latin typeface="Hagrid Heavy"/>
              </a:rPr>
              <a:t>ANÁLISIS RENDIMIENTOS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6275519" y="9623154"/>
            <a:ext cx="983781" cy="4905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445"/>
              </a:lnSpc>
            </a:pPr>
            <a:r>
              <a:rPr lang="en-US" sz="3500" dirty="0">
                <a:solidFill>
                  <a:srgbClr val="DD6444"/>
                </a:solidFill>
                <a:latin typeface="Hagrid Heavy"/>
              </a:rPr>
              <a:t>17</a:t>
            </a:r>
          </a:p>
        </p:txBody>
      </p:sp>
      <p:pic>
        <p:nvPicPr>
          <p:cNvPr id="18" name="Picture 6">
            <a:extLst>
              <a:ext uri="{FF2B5EF4-FFF2-40B4-BE49-F238E27FC236}">
                <a16:creationId xmlns:a16="http://schemas.microsoft.com/office/drawing/2014/main" id="{7FABC6CD-16EF-2421-330B-44D40F65639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5400000">
            <a:off x="903387" y="4408181"/>
            <a:ext cx="7763565" cy="7464077"/>
          </a:xfrm>
          <a:prstGeom prst="rect">
            <a:avLst/>
          </a:prstGeom>
        </p:spPr>
      </p:pic>
      <p:grpSp>
        <p:nvGrpSpPr>
          <p:cNvPr id="20" name="Group 7">
            <a:extLst>
              <a:ext uri="{FF2B5EF4-FFF2-40B4-BE49-F238E27FC236}">
                <a16:creationId xmlns:a16="http://schemas.microsoft.com/office/drawing/2014/main" id="{A6EF1BC9-BC59-B275-73AA-9DB0A4B14135}"/>
              </a:ext>
            </a:extLst>
          </p:cNvPr>
          <p:cNvGrpSpPr/>
          <p:nvPr/>
        </p:nvGrpSpPr>
        <p:grpSpPr>
          <a:xfrm>
            <a:off x="1025970" y="2927636"/>
            <a:ext cx="7491239" cy="6407823"/>
            <a:chOff x="0" y="0"/>
            <a:chExt cx="535676" cy="404331"/>
          </a:xfrm>
        </p:grpSpPr>
        <p:sp>
          <p:nvSpPr>
            <p:cNvPr id="21" name="Freeform 8">
              <a:extLst>
                <a:ext uri="{FF2B5EF4-FFF2-40B4-BE49-F238E27FC236}">
                  <a16:creationId xmlns:a16="http://schemas.microsoft.com/office/drawing/2014/main" id="{DE584161-DE3E-AC88-1680-5199601862AD}"/>
                </a:ext>
              </a:extLst>
            </p:cNvPr>
            <p:cNvSpPr/>
            <p:nvPr/>
          </p:nvSpPr>
          <p:spPr>
            <a:xfrm>
              <a:off x="0" y="0"/>
              <a:ext cx="535676" cy="404331"/>
            </a:xfrm>
            <a:custGeom>
              <a:avLst/>
              <a:gdLst/>
              <a:ahLst/>
              <a:cxnLst/>
              <a:rect l="l" t="t" r="r" b="b"/>
              <a:pathLst>
                <a:path w="535676" h="404331">
                  <a:moveTo>
                    <a:pt x="0" y="0"/>
                  </a:moveTo>
                  <a:lnTo>
                    <a:pt x="535676" y="0"/>
                  </a:lnTo>
                  <a:lnTo>
                    <a:pt x="535676" y="404331"/>
                  </a:lnTo>
                  <a:lnTo>
                    <a:pt x="0" y="404331"/>
                  </a:lnTo>
                  <a:close/>
                </a:path>
              </a:pathLst>
            </a:custGeom>
            <a:solidFill>
              <a:srgbClr val="E4AF55"/>
            </a:solidFill>
          </p:spPr>
        </p:sp>
        <p:sp>
          <p:nvSpPr>
            <p:cNvPr id="22" name="TextBox 9">
              <a:extLst>
                <a:ext uri="{FF2B5EF4-FFF2-40B4-BE49-F238E27FC236}">
                  <a16:creationId xmlns:a16="http://schemas.microsoft.com/office/drawing/2014/main" id="{3AACA8A5-80E0-8E31-65D5-DF84C9DFE736}"/>
                </a:ext>
              </a:extLst>
            </p:cNvPr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80"/>
                </a:lnSpc>
              </a:pPr>
              <a:endParaRPr/>
            </a:p>
          </p:txBody>
        </p:sp>
      </p:grpSp>
      <p:sp>
        <p:nvSpPr>
          <p:cNvPr id="27" name="TextBox 17">
            <a:extLst>
              <a:ext uri="{FF2B5EF4-FFF2-40B4-BE49-F238E27FC236}">
                <a16:creationId xmlns:a16="http://schemas.microsoft.com/office/drawing/2014/main" id="{B7B807A2-9350-2D34-4403-08B33A80B036}"/>
              </a:ext>
            </a:extLst>
          </p:cNvPr>
          <p:cNvSpPr txBox="1"/>
          <p:nvPr/>
        </p:nvSpPr>
        <p:spPr>
          <a:xfrm>
            <a:off x="87559" y="3155334"/>
            <a:ext cx="9190359" cy="8018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21"/>
              </a:lnSpc>
            </a:pPr>
            <a:r>
              <a:rPr lang="en-US" sz="5686" dirty="0">
                <a:solidFill>
                  <a:srgbClr val="FFFFFF"/>
                </a:solidFill>
                <a:latin typeface="Hagrid Heavy"/>
              </a:rPr>
              <a:t>LOCAL</a:t>
            </a:r>
          </a:p>
        </p:txBody>
      </p:sp>
      <p:pic>
        <p:nvPicPr>
          <p:cNvPr id="41" name="Picture 6">
            <a:extLst>
              <a:ext uri="{FF2B5EF4-FFF2-40B4-BE49-F238E27FC236}">
                <a16:creationId xmlns:a16="http://schemas.microsoft.com/office/drawing/2014/main" id="{F01FE57C-AFE1-6857-3BD7-816A333086E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5400000">
            <a:off x="8934373" y="4534687"/>
            <a:ext cx="8751018" cy="7708524"/>
          </a:xfrm>
          <a:prstGeom prst="rect">
            <a:avLst/>
          </a:prstGeom>
        </p:spPr>
      </p:pic>
      <p:grpSp>
        <p:nvGrpSpPr>
          <p:cNvPr id="42" name="Group 7">
            <a:extLst>
              <a:ext uri="{FF2B5EF4-FFF2-40B4-BE49-F238E27FC236}">
                <a16:creationId xmlns:a16="http://schemas.microsoft.com/office/drawing/2014/main" id="{FD885050-EBB2-6811-DF3B-8290985AB410}"/>
              </a:ext>
            </a:extLst>
          </p:cNvPr>
          <p:cNvGrpSpPr/>
          <p:nvPr/>
        </p:nvGrpSpPr>
        <p:grpSpPr>
          <a:xfrm>
            <a:off x="9512677" y="2902788"/>
            <a:ext cx="7708524" cy="6407823"/>
            <a:chOff x="0" y="0"/>
            <a:chExt cx="535676" cy="404331"/>
          </a:xfrm>
        </p:grpSpPr>
        <p:sp>
          <p:nvSpPr>
            <p:cNvPr id="43" name="Freeform 8">
              <a:extLst>
                <a:ext uri="{FF2B5EF4-FFF2-40B4-BE49-F238E27FC236}">
                  <a16:creationId xmlns:a16="http://schemas.microsoft.com/office/drawing/2014/main" id="{0DD8DAD5-E040-6E1F-6859-D30CB50D471B}"/>
                </a:ext>
              </a:extLst>
            </p:cNvPr>
            <p:cNvSpPr/>
            <p:nvPr/>
          </p:nvSpPr>
          <p:spPr>
            <a:xfrm>
              <a:off x="0" y="0"/>
              <a:ext cx="535676" cy="404331"/>
            </a:xfrm>
            <a:custGeom>
              <a:avLst/>
              <a:gdLst/>
              <a:ahLst/>
              <a:cxnLst/>
              <a:rect l="l" t="t" r="r" b="b"/>
              <a:pathLst>
                <a:path w="535676" h="404331">
                  <a:moveTo>
                    <a:pt x="0" y="0"/>
                  </a:moveTo>
                  <a:lnTo>
                    <a:pt x="535676" y="0"/>
                  </a:lnTo>
                  <a:lnTo>
                    <a:pt x="535676" y="404331"/>
                  </a:lnTo>
                  <a:lnTo>
                    <a:pt x="0" y="404331"/>
                  </a:lnTo>
                  <a:close/>
                </a:path>
              </a:pathLst>
            </a:custGeom>
            <a:solidFill>
              <a:srgbClr val="EBEBE8"/>
            </a:solidFill>
            <a:ln>
              <a:solidFill>
                <a:srgbClr val="EBEBE8"/>
              </a:solidFill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44" name="TextBox 9">
              <a:extLst>
                <a:ext uri="{FF2B5EF4-FFF2-40B4-BE49-F238E27FC236}">
                  <a16:creationId xmlns:a16="http://schemas.microsoft.com/office/drawing/2014/main" id="{4E3DD705-50EE-E76F-DFA8-A056B5B29BCD}"/>
                </a:ext>
              </a:extLst>
            </p:cNvPr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80"/>
                </a:lnSpc>
              </a:pPr>
              <a:endParaRPr/>
            </a:p>
          </p:txBody>
        </p:sp>
      </p:grpSp>
      <p:sp>
        <p:nvSpPr>
          <p:cNvPr id="45" name="TextBox 17">
            <a:extLst>
              <a:ext uri="{FF2B5EF4-FFF2-40B4-BE49-F238E27FC236}">
                <a16:creationId xmlns:a16="http://schemas.microsoft.com/office/drawing/2014/main" id="{7D4B2257-123D-1B31-7650-8C6F6E1DC235}"/>
              </a:ext>
            </a:extLst>
          </p:cNvPr>
          <p:cNvSpPr txBox="1"/>
          <p:nvPr/>
        </p:nvSpPr>
        <p:spPr>
          <a:xfrm>
            <a:off x="8638474" y="3130486"/>
            <a:ext cx="9456928" cy="8018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21"/>
              </a:lnSpc>
            </a:pPr>
            <a:r>
              <a:rPr lang="en-US" sz="5686" dirty="0">
                <a:latin typeface="Hagrid Heavy"/>
              </a:rPr>
              <a:t>AWS EMR 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E5978561-83B3-534D-EEC9-7461C72AE8FD}"/>
              </a:ext>
            </a:extLst>
          </p:cNvPr>
          <p:cNvSpPr txBox="1"/>
          <p:nvPr/>
        </p:nvSpPr>
        <p:spPr>
          <a:xfrm>
            <a:off x="1371600" y="4381500"/>
            <a:ext cx="67056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rgbClr val="000000"/>
                </a:solidFill>
                <a:latin typeface="Glacial Indifference"/>
              </a:rPr>
              <a:t>4</a:t>
            </a:r>
            <a:r>
              <a:rPr lang="es-ES" dirty="0"/>
              <a:t> </a:t>
            </a:r>
            <a:r>
              <a:rPr lang="es-ES" sz="2400" dirty="0">
                <a:solidFill>
                  <a:srgbClr val="000000"/>
                </a:solidFill>
                <a:latin typeface="Glacial Indifference"/>
              </a:rPr>
              <a:t>Cores</a:t>
            </a:r>
          </a:p>
          <a:p>
            <a:endParaRPr lang="es-ES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377E0453-509C-4174-0D63-1FB7A82F760B}"/>
              </a:ext>
            </a:extLst>
          </p:cNvPr>
          <p:cNvSpPr txBox="1"/>
          <p:nvPr/>
        </p:nvSpPr>
        <p:spPr>
          <a:xfrm>
            <a:off x="9982200" y="4381500"/>
            <a:ext cx="670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rgbClr val="000000"/>
                </a:solidFill>
                <a:latin typeface="Glacial Indifference"/>
              </a:rPr>
              <a:t>28</a:t>
            </a:r>
            <a:r>
              <a:rPr lang="es-ES" dirty="0"/>
              <a:t> </a:t>
            </a:r>
            <a:r>
              <a:rPr lang="es-ES" sz="2400" dirty="0">
                <a:solidFill>
                  <a:srgbClr val="000000"/>
                </a:solidFill>
                <a:latin typeface="Glacial Indifference"/>
              </a:rPr>
              <a:t>Cores</a:t>
            </a:r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5F15F4BE-7859-A750-BCE7-2235951257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58400" y="5116745"/>
            <a:ext cx="6705600" cy="1626955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4D9D835F-536D-30E6-AA84-ABF6E0C201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18789" y="5118566"/>
            <a:ext cx="6705600" cy="1701334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05DEED22-9684-2C83-86BC-9137B38FF8D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74428" y="7611837"/>
            <a:ext cx="2416619" cy="1056764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28" name="Imagen 27">
            <a:extLst>
              <a:ext uri="{FF2B5EF4-FFF2-40B4-BE49-F238E27FC236}">
                <a16:creationId xmlns:a16="http://schemas.microsoft.com/office/drawing/2014/main" id="{AA98274D-72DA-4B3B-28AD-19584730EC2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370689" y="7609596"/>
            <a:ext cx="2412111" cy="1056764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29" name="CuadroTexto 28">
            <a:extLst>
              <a:ext uri="{FF2B5EF4-FFF2-40B4-BE49-F238E27FC236}">
                <a16:creationId xmlns:a16="http://schemas.microsoft.com/office/drawing/2014/main" id="{52B60E87-46B3-A0B4-50E5-9B6690D1EDEF}"/>
              </a:ext>
            </a:extLst>
          </p:cNvPr>
          <p:cNvSpPr txBox="1"/>
          <p:nvPr/>
        </p:nvSpPr>
        <p:spPr>
          <a:xfrm>
            <a:off x="9982200" y="6972300"/>
            <a:ext cx="670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rgbClr val="000000"/>
                </a:solidFill>
                <a:latin typeface="Glacial Indifference"/>
              </a:rPr>
              <a:t>15 segundos</a:t>
            </a: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CD7333C3-039E-86B9-5183-E4BC1D43DF1A}"/>
              </a:ext>
            </a:extLst>
          </p:cNvPr>
          <p:cNvSpPr txBox="1"/>
          <p:nvPr/>
        </p:nvSpPr>
        <p:spPr>
          <a:xfrm>
            <a:off x="1371600" y="6972300"/>
            <a:ext cx="670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rgbClr val="000000"/>
                </a:solidFill>
                <a:latin typeface="Glacial Indifference"/>
              </a:rPr>
              <a:t>53 segundos</a:t>
            </a:r>
          </a:p>
        </p:txBody>
      </p:sp>
    </p:spTree>
    <p:extLst>
      <p:ext uri="{BB962C8B-B14F-4D97-AF65-F5344CB8AC3E}">
        <p14:creationId xmlns:p14="http://schemas.microsoft.com/office/powerpoint/2010/main" val="6996210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Imagen 49">
            <a:extLst>
              <a:ext uri="{FF2B5EF4-FFF2-40B4-BE49-F238E27FC236}">
                <a16:creationId xmlns:a16="http://schemas.microsoft.com/office/drawing/2014/main" id="{5D7244C6-83DD-91CA-17D0-B80B47AB2C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205"/>
            <a:ext cx="18287999" cy="1024459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47000"/>
          </a:blip>
          <a:srcRect/>
          <a:stretch>
            <a:fillRect/>
          </a:stretch>
        </p:blipFill>
        <p:spPr>
          <a:xfrm>
            <a:off x="11568233" y="6793959"/>
            <a:ext cx="4357086" cy="119275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1028700" y="0"/>
            <a:ext cx="6466491" cy="10453763"/>
            <a:chOff x="0" y="0"/>
            <a:chExt cx="1703109" cy="275325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703109" cy="2753254"/>
            </a:xfrm>
            <a:custGeom>
              <a:avLst/>
              <a:gdLst/>
              <a:ahLst/>
              <a:cxnLst/>
              <a:rect l="l" t="t" r="r" b="b"/>
              <a:pathLst>
                <a:path w="1703109" h="2753254">
                  <a:moveTo>
                    <a:pt x="0" y="0"/>
                  </a:moveTo>
                  <a:lnTo>
                    <a:pt x="1703109" y="0"/>
                  </a:lnTo>
                  <a:lnTo>
                    <a:pt x="1703109" y="2753254"/>
                  </a:lnTo>
                  <a:lnTo>
                    <a:pt x="0" y="2753254"/>
                  </a:lnTo>
                  <a:close/>
                </a:path>
              </a:pathLst>
            </a:custGeom>
            <a:solidFill>
              <a:srgbClr val="DD6444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80"/>
                </a:lnSpc>
              </a:pPr>
              <a:endParaRPr dirty="0"/>
            </a:p>
          </p:txBody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3">
            <a:alphaModFix amt="47000"/>
          </a:blip>
          <a:srcRect/>
          <a:stretch>
            <a:fillRect/>
          </a:stretch>
        </p:blipFill>
        <p:spPr>
          <a:xfrm>
            <a:off x="5666279" y="6793959"/>
            <a:ext cx="4357086" cy="1192752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>
            <a:alphaModFix amt="47000"/>
          </a:blip>
          <a:srcRect/>
          <a:stretch>
            <a:fillRect/>
          </a:stretch>
        </p:blipFill>
        <p:spPr>
          <a:xfrm>
            <a:off x="11568233" y="8386761"/>
            <a:ext cx="4357086" cy="1192752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5940437" y="7053570"/>
            <a:ext cx="4357086" cy="1198096"/>
            <a:chOff x="0" y="0"/>
            <a:chExt cx="1175679" cy="32328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175679" cy="323284"/>
            </a:xfrm>
            <a:custGeom>
              <a:avLst/>
              <a:gdLst/>
              <a:ahLst/>
              <a:cxnLst/>
              <a:rect l="l" t="t" r="r" b="b"/>
              <a:pathLst>
                <a:path w="1175679" h="323284">
                  <a:moveTo>
                    <a:pt x="0" y="0"/>
                  </a:moveTo>
                  <a:lnTo>
                    <a:pt x="1175679" y="0"/>
                  </a:lnTo>
                  <a:lnTo>
                    <a:pt x="1175679" y="323284"/>
                  </a:lnTo>
                  <a:lnTo>
                    <a:pt x="0" y="323284"/>
                  </a:lnTo>
                  <a:close/>
                </a:path>
              </a:pathLst>
            </a:custGeom>
            <a:solidFill>
              <a:srgbClr val="D2D0CB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dirty="0"/>
            </a:p>
          </p:txBody>
        </p:sp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5400000">
            <a:off x="7024288" y="3863994"/>
            <a:ext cx="1698402" cy="4299751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5400000">
            <a:off x="7052956" y="2215787"/>
            <a:ext cx="1698402" cy="4299751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11739543" y="7586469"/>
            <a:ext cx="4357086" cy="3224049"/>
            <a:chOff x="0" y="-284867"/>
            <a:chExt cx="1175679" cy="86995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175679" cy="323284"/>
            </a:xfrm>
            <a:custGeom>
              <a:avLst/>
              <a:gdLst/>
              <a:ahLst/>
              <a:cxnLst/>
              <a:rect l="l" t="t" r="r" b="b"/>
              <a:pathLst>
                <a:path w="1175679" h="323284">
                  <a:moveTo>
                    <a:pt x="0" y="0"/>
                  </a:moveTo>
                  <a:lnTo>
                    <a:pt x="1175679" y="0"/>
                  </a:lnTo>
                  <a:lnTo>
                    <a:pt x="1175679" y="323284"/>
                  </a:lnTo>
                  <a:lnTo>
                    <a:pt x="0" y="323284"/>
                  </a:lnTo>
                  <a:close/>
                </a:path>
              </a:pathLst>
            </a:custGeom>
            <a:solidFill>
              <a:srgbClr val="FA9265"/>
            </a:solidFill>
            <a:ln>
              <a:noFill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178722" y="-284867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r>
                <a:rPr lang="en-US" sz="2400" u="none" dirty="0">
                  <a:solidFill>
                    <a:srgbClr val="000000"/>
                  </a:solidFill>
                  <a:latin typeface="Glacial Indifference Bold"/>
                </a:rPr>
                <a:t>DESPLIEGUE EN AWS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1739543" y="6017309"/>
            <a:ext cx="4357086" cy="3224049"/>
            <a:chOff x="0" y="-279616"/>
            <a:chExt cx="1175679" cy="86995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175679" cy="323284"/>
            </a:xfrm>
            <a:custGeom>
              <a:avLst/>
              <a:gdLst/>
              <a:ahLst/>
              <a:cxnLst/>
              <a:rect l="l" t="t" r="r" b="b"/>
              <a:pathLst>
                <a:path w="1175679" h="323284">
                  <a:moveTo>
                    <a:pt x="0" y="0"/>
                  </a:moveTo>
                  <a:lnTo>
                    <a:pt x="1175679" y="0"/>
                  </a:lnTo>
                  <a:lnTo>
                    <a:pt x="1175679" y="323284"/>
                  </a:lnTo>
                  <a:lnTo>
                    <a:pt x="0" y="323284"/>
                  </a:lnTo>
                  <a:close/>
                </a:path>
              </a:pathLst>
            </a:custGeom>
            <a:solidFill>
              <a:srgbClr val="E4AF55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180081" y="-279616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r>
                <a:rPr lang="en-US" sz="2400" u="none" dirty="0">
                  <a:solidFill>
                    <a:srgbClr val="000000"/>
                  </a:solidFill>
                  <a:latin typeface="Glacial Indifference Bold"/>
                </a:rPr>
                <a:t>VISUALIZACIÓN</a:t>
              </a:r>
            </a:p>
          </p:txBody>
        </p:sp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3">
            <a:alphaModFix amt="47000"/>
          </a:blip>
          <a:srcRect/>
          <a:stretch>
            <a:fillRect/>
          </a:stretch>
        </p:blipFill>
        <p:spPr>
          <a:xfrm>
            <a:off x="5694946" y="1893809"/>
            <a:ext cx="4357086" cy="1192752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3">
            <a:alphaModFix amt="47000"/>
          </a:blip>
          <a:srcRect/>
          <a:stretch>
            <a:fillRect/>
          </a:stretch>
        </p:blipFill>
        <p:spPr>
          <a:xfrm>
            <a:off x="5666279" y="8442166"/>
            <a:ext cx="4357086" cy="1192752"/>
          </a:xfrm>
          <a:prstGeom prst="rect">
            <a:avLst/>
          </a:prstGeom>
        </p:spPr>
      </p:pic>
      <p:grpSp>
        <p:nvGrpSpPr>
          <p:cNvPr id="22" name="Group 22"/>
          <p:cNvGrpSpPr/>
          <p:nvPr/>
        </p:nvGrpSpPr>
        <p:grpSpPr>
          <a:xfrm>
            <a:off x="5940437" y="8699341"/>
            <a:ext cx="4357086" cy="1198096"/>
            <a:chOff x="0" y="0"/>
            <a:chExt cx="1175679" cy="323284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175679" cy="323284"/>
            </a:xfrm>
            <a:custGeom>
              <a:avLst/>
              <a:gdLst/>
              <a:ahLst/>
              <a:cxnLst/>
              <a:rect l="l" t="t" r="r" b="b"/>
              <a:pathLst>
                <a:path w="1175679" h="323284">
                  <a:moveTo>
                    <a:pt x="0" y="0"/>
                  </a:moveTo>
                  <a:lnTo>
                    <a:pt x="1175679" y="0"/>
                  </a:lnTo>
                  <a:lnTo>
                    <a:pt x="1175679" y="323284"/>
                  </a:lnTo>
                  <a:lnTo>
                    <a:pt x="0" y="323284"/>
                  </a:lnTo>
                  <a:close/>
                </a:path>
              </a:pathLst>
            </a:custGeom>
            <a:solidFill>
              <a:srgbClr val="FA9265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dirty="0"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5940437" y="3766615"/>
            <a:ext cx="4357086" cy="1198096"/>
            <a:chOff x="0" y="0"/>
            <a:chExt cx="1175679" cy="323284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175679" cy="323284"/>
            </a:xfrm>
            <a:custGeom>
              <a:avLst/>
              <a:gdLst/>
              <a:ahLst/>
              <a:cxnLst/>
              <a:rect l="l" t="t" r="r" b="b"/>
              <a:pathLst>
                <a:path w="1175679" h="323284">
                  <a:moveTo>
                    <a:pt x="0" y="0"/>
                  </a:moveTo>
                  <a:lnTo>
                    <a:pt x="1175679" y="0"/>
                  </a:lnTo>
                  <a:lnTo>
                    <a:pt x="1175679" y="323284"/>
                  </a:lnTo>
                  <a:lnTo>
                    <a:pt x="0" y="323284"/>
                  </a:lnTo>
                  <a:close/>
                </a:path>
              </a:pathLst>
            </a:custGeom>
            <a:solidFill>
              <a:srgbClr val="D2D0CB"/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dirty="0"/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5940437" y="2125261"/>
            <a:ext cx="4357086" cy="1198096"/>
            <a:chOff x="0" y="0"/>
            <a:chExt cx="1175679" cy="323284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1175679" cy="323284"/>
            </a:xfrm>
            <a:custGeom>
              <a:avLst/>
              <a:gdLst/>
              <a:ahLst/>
              <a:cxnLst/>
              <a:rect l="l" t="t" r="r" b="b"/>
              <a:pathLst>
                <a:path w="1175679" h="323284">
                  <a:moveTo>
                    <a:pt x="0" y="0"/>
                  </a:moveTo>
                  <a:lnTo>
                    <a:pt x="1175679" y="0"/>
                  </a:lnTo>
                  <a:lnTo>
                    <a:pt x="1175679" y="323284"/>
                  </a:lnTo>
                  <a:lnTo>
                    <a:pt x="0" y="323284"/>
                  </a:lnTo>
                  <a:close/>
                </a:path>
              </a:pathLst>
            </a:custGeom>
            <a:solidFill>
              <a:srgbClr val="FA9265"/>
            </a:solidFill>
          </p:spPr>
        </p:sp>
        <p:sp>
          <p:nvSpPr>
            <p:cNvPr id="30" name="TextBox 3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dirty="0"/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5940437" y="5405363"/>
            <a:ext cx="4357086" cy="1198096"/>
            <a:chOff x="0" y="0"/>
            <a:chExt cx="1175679" cy="323284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1175679" cy="323284"/>
            </a:xfrm>
            <a:custGeom>
              <a:avLst/>
              <a:gdLst/>
              <a:ahLst/>
              <a:cxnLst/>
              <a:rect l="l" t="t" r="r" b="b"/>
              <a:pathLst>
                <a:path w="1175679" h="323284">
                  <a:moveTo>
                    <a:pt x="0" y="0"/>
                  </a:moveTo>
                  <a:lnTo>
                    <a:pt x="1175679" y="0"/>
                  </a:lnTo>
                  <a:lnTo>
                    <a:pt x="1175679" y="323284"/>
                  </a:lnTo>
                  <a:lnTo>
                    <a:pt x="0" y="323284"/>
                  </a:lnTo>
                  <a:close/>
                </a:path>
              </a:pathLst>
            </a:custGeom>
            <a:solidFill>
              <a:srgbClr val="E4AF55"/>
            </a:solidFill>
          </p:spPr>
        </p:sp>
        <p:sp>
          <p:nvSpPr>
            <p:cNvPr id="33" name="TextBox 33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dirty="0"/>
            </a:p>
          </p:txBody>
        </p:sp>
      </p:grpSp>
      <p:pic>
        <p:nvPicPr>
          <p:cNvPr id="34" name="Picture 3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0733277" y="5620170"/>
            <a:ext cx="568117" cy="3955243"/>
          </a:xfrm>
          <a:prstGeom prst="rect">
            <a:avLst/>
          </a:prstGeom>
        </p:spPr>
      </p:pic>
      <p:sp>
        <p:nvSpPr>
          <p:cNvPr id="35" name="TextBox 35"/>
          <p:cNvSpPr txBox="1"/>
          <p:nvPr/>
        </p:nvSpPr>
        <p:spPr>
          <a:xfrm>
            <a:off x="1061415" y="463169"/>
            <a:ext cx="6604441" cy="10739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08"/>
              </a:lnSpc>
            </a:pPr>
            <a:r>
              <a:rPr lang="en-US" sz="6699" dirty="0">
                <a:solidFill>
                  <a:srgbClr val="FFFFFF"/>
                </a:solidFill>
                <a:latin typeface="Hagrid Heavy"/>
              </a:rPr>
              <a:t>INDICE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6043188" y="7361571"/>
            <a:ext cx="4151584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dirty="0">
                <a:solidFill>
                  <a:srgbClr val="000000"/>
                </a:solidFill>
                <a:latin typeface="Glacial Indifference Bold"/>
              </a:rPr>
              <a:t>CONSULTAS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6422168" y="9070816"/>
            <a:ext cx="3403647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dirty="0">
                <a:solidFill>
                  <a:srgbClr val="000000"/>
                </a:solidFill>
                <a:latin typeface="Glacial Indifference Bold"/>
              </a:rPr>
              <a:t>CONCLUSIONES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6148071" y="4178284"/>
            <a:ext cx="3941819" cy="354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40"/>
              </a:lnSpc>
            </a:pPr>
            <a:r>
              <a:rPr lang="en-US" sz="2400" dirty="0">
                <a:solidFill>
                  <a:srgbClr val="171616"/>
                </a:solidFill>
                <a:latin typeface="Glacial Indifference Bold"/>
              </a:rPr>
              <a:t>OBJETIVOS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6148071" y="2551907"/>
            <a:ext cx="3941819" cy="354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40"/>
              </a:lnSpc>
            </a:pPr>
            <a:r>
              <a:rPr lang="en-US" sz="2400" dirty="0">
                <a:solidFill>
                  <a:srgbClr val="171616"/>
                </a:solidFill>
                <a:latin typeface="Glacial Indifference Bold"/>
              </a:rPr>
              <a:t>INTRODUCCIÓN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6422168" y="5744096"/>
            <a:ext cx="3393623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dirty="0">
                <a:solidFill>
                  <a:srgbClr val="000000"/>
                </a:solidFill>
                <a:latin typeface="Glacial Indifference Bold"/>
              </a:rPr>
              <a:t>OBTENCIÓN DE DATOS</a:t>
            </a:r>
          </a:p>
        </p:txBody>
      </p:sp>
      <p:pic>
        <p:nvPicPr>
          <p:cNvPr id="42" name="Picture 42"/>
          <p:cNvPicPr>
            <a:picLocks noChangeAspect="1"/>
          </p:cNvPicPr>
          <p:nvPr/>
        </p:nvPicPr>
        <p:blipFill>
          <a:blip r:embed="rId3">
            <a:alphaModFix amt="47000"/>
          </a:blip>
          <a:srcRect/>
          <a:stretch>
            <a:fillRect/>
          </a:stretch>
        </p:blipFill>
        <p:spPr>
          <a:xfrm>
            <a:off x="11568233" y="5204869"/>
            <a:ext cx="4357086" cy="1192752"/>
          </a:xfrm>
          <a:prstGeom prst="rect">
            <a:avLst/>
          </a:prstGeom>
        </p:spPr>
      </p:pic>
      <p:grpSp>
        <p:nvGrpSpPr>
          <p:cNvPr id="43" name="Group 43"/>
          <p:cNvGrpSpPr/>
          <p:nvPr/>
        </p:nvGrpSpPr>
        <p:grpSpPr>
          <a:xfrm>
            <a:off x="11739543" y="4449536"/>
            <a:ext cx="4357086" cy="3224049"/>
            <a:chOff x="0" y="-273333"/>
            <a:chExt cx="1175679" cy="869950"/>
          </a:xfrm>
        </p:grpSpPr>
        <p:sp>
          <p:nvSpPr>
            <p:cNvPr id="44" name="Freeform 44"/>
            <p:cNvSpPr/>
            <p:nvPr/>
          </p:nvSpPr>
          <p:spPr>
            <a:xfrm>
              <a:off x="0" y="0"/>
              <a:ext cx="1175679" cy="323284"/>
            </a:xfrm>
            <a:custGeom>
              <a:avLst/>
              <a:gdLst/>
              <a:ahLst/>
              <a:cxnLst/>
              <a:rect l="l" t="t" r="r" b="b"/>
              <a:pathLst>
                <a:path w="1175679" h="323284">
                  <a:moveTo>
                    <a:pt x="0" y="0"/>
                  </a:moveTo>
                  <a:lnTo>
                    <a:pt x="1175679" y="0"/>
                  </a:lnTo>
                  <a:lnTo>
                    <a:pt x="1175679" y="323284"/>
                  </a:lnTo>
                  <a:lnTo>
                    <a:pt x="0" y="323284"/>
                  </a:lnTo>
                  <a:close/>
                </a:path>
              </a:pathLst>
            </a:custGeom>
            <a:solidFill>
              <a:srgbClr val="D2D0CB"/>
            </a:solidFill>
          </p:spPr>
        </p:sp>
        <p:sp>
          <p:nvSpPr>
            <p:cNvPr id="45" name="TextBox 45"/>
            <p:cNvSpPr txBox="1"/>
            <p:nvPr/>
          </p:nvSpPr>
          <p:spPr>
            <a:xfrm>
              <a:off x="181440" y="-273333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r>
                <a:rPr lang="en-US" sz="2400" u="none" dirty="0">
                  <a:solidFill>
                    <a:srgbClr val="000000"/>
                  </a:solidFill>
                  <a:latin typeface="Glacial Indifference Bold"/>
                </a:rPr>
                <a:t>PROGRAMACIÓN </a:t>
              </a:r>
            </a:p>
          </p:txBody>
        </p:sp>
      </p:grpSp>
    </p:spTree>
  </p:cSld>
  <p:clrMapOvr>
    <a:masterClrMapping/>
  </p:clrMapOvr>
  <p:transition spd="slow">
    <p:pull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n 18">
            <a:extLst>
              <a:ext uri="{FF2B5EF4-FFF2-40B4-BE49-F238E27FC236}">
                <a16:creationId xmlns:a16="http://schemas.microsoft.com/office/drawing/2014/main" id="{2829C1C5-2F09-B6FB-8978-D66D42144E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4013" y="-34677"/>
            <a:ext cx="18558374" cy="10321677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4">
            <a:alphaModFix amt="15000"/>
          </a:blip>
          <a:srcRect t="7850" b="7850"/>
          <a:stretch>
            <a:fillRect/>
          </a:stretch>
        </p:blipFill>
        <p:spPr>
          <a:xfrm>
            <a:off x="0" y="-211693"/>
            <a:ext cx="18288000" cy="102870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17487334" y="9737720"/>
            <a:ext cx="967027" cy="339828"/>
            <a:chOff x="0" y="0"/>
            <a:chExt cx="254690" cy="8950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54690" cy="89502"/>
            </a:xfrm>
            <a:custGeom>
              <a:avLst/>
              <a:gdLst/>
              <a:ahLst/>
              <a:cxnLst/>
              <a:rect l="l" t="t" r="r" b="b"/>
              <a:pathLst>
                <a:path w="254690" h="89502">
                  <a:moveTo>
                    <a:pt x="0" y="0"/>
                  </a:moveTo>
                  <a:lnTo>
                    <a:pt x="254690" y="0"/>
                  </a:lnTo>
                  <a:lnTo>
                    <a:pt x="254690" y="89502"/>
                  </a:lnTo>
                  <a:lnTo>
                    <a:pt x="0" y="89502"/>
                  </a:lnTo>
                  <a:close/>
                </a:path>
              </a:pathLst>
            </a:custGeom>
            <a:solidFill>
              <a:srgbClr val="DD6444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80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053133" y="951540"/>
            <a:ext cx="14477541" cy="9464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508"/>
              </a:lnSpc>
            </a:pPr>
            <a:r>
              <a:rPr lang="en-US" sz="6699" dirty="0">
                <a:solidFill>
                  <a:srgbClr val="DD6444"/>
                </a:solidFill>
                <a:latin typeface="Hagrid Heavy"/>
              </a:rPr>
              <a:t>ANÁLISIS RENDIMIENTOS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6275519" y="9623154"/>
            <a:ext cx="983781" cy="4905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445"/>
              </a:lnSpc>
            </a:pPr>
            <a:r>
              <a:rPr lang="en-US" sz="3500" dirty="0">
                <a:solidFill>
                  <a:srgbClr val="DD6444"/>
                </a:solidFill>
                <a:latin typeface="Hagrid Heavy"/>
              </a:rPr>
              <a:t>18</a:t>
            </a:r>
          </a:p>
        </p:txBody>
      </p:sp>
      <p:pic>
        <p:nvPicPr>
          <p:cNvPr id="18" name="Picture 6">
            <a:extLst>
              <a:ext uri="{FF2B5EF4-FFF2-40B4-BE49-F238E27FC236}">
                <a16:creationId xmlns:a16="http://schemas.microsoft.com/office/drawing/2014/main" id="{7FABC6CD-16EF-2421-330B-44D40F65639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5400000">
            <a:off x="2289249" y="4501031"/>
            <a:ext cx="4991840" cy="7464077"/>
          </a:xfrm>
          <a:prstGeom prst="rect">
            <a:avLst/>
          </a:prstGeom>
        </p:spPr>
      </p:pic>
      <p:grpSp>
        <p:nvGrpSpPr>
          <p:cNvPr id="20" name="Group 7">
            <a:extLst>
              <a:ext uri="{FF2B5EF4-FFF2-40B4-BE49-F238E27FC236}">
                <a16:creationId xmlns:a16="http://schemas.microsoft.com/office/drawing/2014/main" id="{A6EF1BC9-BC59-B275-73AA-9DB0A4B14135}"/>
              </a:ext>
            </a:extLst>
          </p:cNvPr>
          <p:cNvGrpSpPr/>
          <p:nvPr/>
        </p:nvGrpSpPr>
        <p:grpSpPr>
          <a:xfrm>
            <a:off x="1025970" y="4406348"/>
            <a:ext cx="7491239" cy="4417641"/>
            <a:chOff x="0" y="0"/>
            <a:chExt cx="535676" cy="404331"/>
          </a:xfrm>
        </p:grpSpPr>
        <p:sp>
          <p:nvSpPr>
            <p:cNvPr id="21" name="Freeform 8">
              <a:extLst>
                <a:ext uri="{FF2B5EF4-FFF2-40B4-BE49-F238E27FC236}">
                  <a16:creationId xmlns:a16="http://schemas.microsoft.com/office/drawing/2014/main" id="{DE584161-DE3E-AC88-1680-5199601862AD}"/>
                </a:ext>
              </a:extLst>
            </p:cNvPr>
            <p:cNvSpPr/>
            <p:nvPr/>
          </p:nvSpPr>
          <p:spPr>
            <a:xfrm>
              <a:off x="0" y="0"/>
              <a:ext cx="535676" cy="404331"/>
            </a:xfrm>
            <a:custGeom>
              <a:avLst/>
              <a:gdLst/>
              <a:ahLst/>
              <a:cxnLst/>
              <a:rect l="l" t="t" r="r" b="b"/>
              <a:pathLst>
                <a:path w="535676" h="404331">
                  <a:moveTo>
                    <a:pt x="0" y="0"/>
                  </a:moveTo>
                  <a:lnTo>
                    <a:pt x="535676" y="0"/>
                  </a:lnTo>
                  <a:lnTo>
                    <a:pt x="535676" y="404331"/>
                  </a:lnTo>
                  <a:lnTo>
                    <a:pt x="0" y="404331"/>
                  </a:lnTo>
                  <a:close/>
                </a:path>
              </a:pathLst>
            </a:custGeom>
            <a:solidFill>
              <a:srgbClr val="E4AF55"/>
            </a:solidFill>
          </p:spPr>
        </p:sp>
        <p:sp>
          <p:nvSpPr>
            <p:cNvPr id="22" name="TextBox 9">
              <a:extLst>
                <a:ext uri="{FF2B5EF4-FFF2-40B4-BE49-F238E27FC236}">
                  <a16:creationId xmlns:a16="http://schemas.microsoft.com/office/drawing/2014/main" id="{3AACA8A5-80E0-8E31-65D5-DF84C9DFE736}"/>
                </a:ext>
              </a:extLst>
            </p:cNvPr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80"/>
                </a:lnSpc>
              </a:pPr>
              <a:endParaRPr/>
            </a:p>
          </p:txBody>
        </p:sp>
      </p:grpSp>
      <p:sp>
        <p:nvSpPr>
          <p:cNvPr id="27" name="TextBox 17">
            <a:extLst>
              <a:ext uri="{FF2B5EF4-FFF2-40B4-BE49-F238E27FC236}">
                <a16:creationId xmlns:a16="http://schemas.microsoft.com/office/drawing/2014/main" id="{B7B807A2-9350-2D34-4403-08B33A80B036}"/>
              </a:ext>
            </a:extLst>
          </p:cNvPr>
          <p:cNvSpPr txBox="1"/>
          <p:nvPr/>
        </p:nvSpPr>
        <p:spPr>
          <a:xfrm>
            <a:off x="87559" y="4634046"/>
            <a:ext cx="9190359" cy="8018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21"/>
              </a:lnSpc>
            </a:pPr>
            <a:r>
              <a:rPr lang="en-US" sz="5686" dirty="0">
                <a:solidFill>
                  <a:srgbClr val="FFFFFF"/>
                </a:solidFill>
                <a:latin typeface="Hagrid Heavy"/>
              </a:rPr>
              <a:t>LOCAL</a:t>
            </a:r>
          </a:p>
        </p:txBody>
      </p:sp>
      <p:pic>
        <p:nvPicPr>
          <p:cNvPr id="41" name="Picture 6">
            <a:extLst>
              <a:ext uri="{FF2B5EF4-FFF2-40B4-BE49-F238E27FC236}">
                <a16:creationId xmlns:a16="http://schemas.microsoft.com/office/drawing/2014/main" id="{F01FE57C-AFE1-6857-3BD7-816A333086E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5400000">
            <a:off x="10795798" y="4300487"/>
            <a:ext cx="5169619" cy="7708524"/>
          </a:xfrm>
          <a:prstGeom prst="rect">
            <a:avLst/>
          </a:prstGeom>
        </p:spPr>
      </p:pic>
      <p:grpSp>
        <p:nvGrpSpPr>
          <p:cNvPr id="42" name="Group 7">
            <a:extLst>
              <a:ext uri="{FF2B5EF4-FFF2-40B4-BE49-F238E27FC236}">
                <a16:creationId xmlns:a16="http://schemas.microsoft.com/office/drawing/2014/main" id="{FD885050-EBB2-6811-DF3B-8290985AB410}"/>
              </a:ext>
            </a:extLst>
          </p:cNvPr>
          <p:cNvGrpSpPr/>
          <p:nvPr/>
        </p:nvGrpSpPr>
        <p:grpSpPr>
          <a:xfrm>
            <a:off x="9512677" y="4381500"/>
            <a:ext cx="7708524" cy="4442489"/>
            <a:chOff x="0" y="0"/>
            <a:chExt cx="535676" cy="404331"/>
          </a:xfrm>
        </p:grpSpPr>
        <p:sp>
          <p:nvSpPr>
            <p:cNvPr id="43" name="Freeform 8">
              <a:extLst>
                <a:ext uri="{FF2B5EF4-FFF2-40B4-BE49-F238E27FC236}">
                  <a16:creationId xmlns:a16="http://schemas.microsoft.com/office/drawing/2014/main" id="{0DD8DAD5-E040-6E1F-6859-D30CB50D471B}"/>
                </a:ext>
              </a:extLst>
            </p:cNvPr>
            <p:cNvSpPr/>
            <p:nvPr/>
          </p:nvSpPr>
          <p:spPr>
            <a:xfrm>
              <a:off x="0" y="0"/>
              <a:ext cx="535676" cy="404331"/>
            </a:xfrm>
            <a:custGeom>
              <a:avLst/>
              <a:gdLst/>
              <a:ahLst/>
              <a:cxnLst/>
              <a:rect l="l" t="t" r="r" b="b"/>
              <a:pathLst>
                <a:path w="535676" h="404331">
                  <a:moveTo>
                    <a:pt x="0" y="0"/>
                  </a:moveTo>
                  <a:lnTo>
                    <a:pt x="535676" y="0"/>
                  </a:lnTo>
                  <a:lnTo>
                    <a:pt x="535676" y="404331"/>
                  </a:lnTo>
                  <a:lnTo>
                    <a:pt x="0" y="404331"/>
                  </a:lnTo>
                  <a:close/>
                </a:path>
              </a:pathLst>
            </a:custGeom>
            <a:solidFill>
              <a:srgbClr val="EBEBE8"/>
            </a:solidFill>
            <a:ln>
              <a:solidFill>
                <a:srgbClr val="EBEBE8"/>
              </a:solidFill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44" name="TextBox 9">
              <a:extLst>
                <a:ext uri="{FF2B5EF4-FFF2-40B4-BE49-F238E27FC236}">
                  <a16:creationId xmlns:a16="http://schemas.microsoft.com/office/drawing/2014/main" id="{4E3DD705-50EE-E76F-DFA8-A056B5B29BCD}"/>
                </a:ext>
              </a:extLst>
            </p:cNvPr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80"/>
                </a:lnSpc>
              </a:pPr>
              <a:endParaRPr/>
            </a:p>
          </p:txBody>
        </p:sp>
      </p:grpSp>
      <p:sp>
        <p:nvSpPr>
          <p:cNvPr id="45" name="TextBox 17">
            <a:extLst>
              <a:ext uri="{FF2B5EF4-FFF2-40B4-BE49-F238E27FC236}">
                <a16:creationId xmlns:a16="http://schemas.microsoft.com/office/drawing/2014/main" id="{7D4B2257-123D-1B31-7650-8C6F6E1DC235}"/>
              </a:ext>
            </a:extLst>
          </p:cNvPr>
          <p:cNvSpPr txBox="1"/>
          <p:nvPr/>
        </p:nvSpPr>
        <p:spPr>
          <a:xfrm>
            <a:off x="8638474" y="4609198"/>
            <a:ext cx="9456928" cy="8018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21"/>
              </a:lnSpc>
            </a:pPr>
            <a:r>
              <a:rPr lang="en-US" sz="5686" dirty="0">
                <a:latin typeface="Hagrid Heavy"/>
              </a:rPr>
              <a:t>AWS EMR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E5978561-83B3-534D-EEC9-7461C72AE8FD}"/>
                  </a:ext>
                </a:extLst>
              </p:cNvPr>
              <p:cNvSpPr txBox="1"/>
              <p:nvPr/>
            </p:nvSpPr>
            <p:spPr>
              <a:xfrm>
                <a:off x="1371600" y="5676900"/>
                <a:ext cx="6705600" cy="16853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s-ES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193 </m:t>
                          </m:r>
                          <m:r>
                            <a:rPr lang="es-E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𝑇𝑎𝑟𝑒𝑎𝑠</m:t>
                          </m:r>
                        </m:num>
                        <m:den>
                          <m:r>
                            <a:rPr lang="es-E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4 </m:t>
                          </m:r>
                          <m:r>
                            <a:rPr lang="es-E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𝐶𝑜𝑟𝑒𝑠</m:t>
                          </m:r>
                        </m:den>
                      </m:f>
                      <m:r>
                        <a:rPr lang="es-E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≈48,25</m:t>
                      </m:r>
                      <m:f>
                        <m:fPr>
                          <m:ctrlPr>
                            <a:rPr lang="es-E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𝑇𝑎𝑟𝑒𝑎𝑠</m:t>
                          </m:r>
                        </m:num>
                        <m:den>
                          <m:r>
                            <a:rPr lang="es-E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𝐶𝑜𝑟𝑒</m:t>
                          </m:r>
                        </m:den>
                      </m:f>
                    </m:oMath>
                  </m:oMathPara>
                </a14:m>
                <a:endParaRPr lang="es-ES" b="0" dirty="0">
                  <a:solidFill>
                    <a:srgbClr val="000000"/>
                  </a:solidFill>
                  <a:latin typeface="Glacial Indifference"/>
                  <a:ea typeface="Cambria Math" panose="02040503050406030204" pitchFamily="18" charset="0"/>
                </a:endParaRPr>
              </a:p>
              <a:p>
                <a:endParaRPr lang="es-ES" b="0" dirty="0">
                  <a:solidFill>
                    <a:srgbClr val="000000"/>
                  </a:solidFill>
                  <a:latin typeface="Glacial Indifference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48,25 </m:t>
                      </m:r>
                      <m:f>
                        <m:fPr>
                          <m:ctrlPr>
                            <a:rPr lang="es-E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𝑇𝑎𝑟𝑒𝑎𝑠</m:t>
                          </m:r>
                        </m:num>
                        <m:den>
                          <m:r>
                            <a:rPr lang="es-E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𝐶𝑜𝑟𝑒</m:t>
                          </m:r>
                        </m:den>
                      </m:f>
                      <m:r>
                        <a:rPr lang="es-E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∗0,8 </m:t>
                      </m:r>
                      <m:r>
                        <a:rPr lang="es-E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s-E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=36,8 </m:t>
                      </m:r>
                      <m:r>
                        <a:rPr lang="es-E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s-E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s-E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𝑇𝑎𝑟𝑒𝑎𝑠</m:t>
                          </m:r>
                        </m:num>
                        <m:den>
                          <m:r>
                            <a:rPr lang="es-E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𝐶𝑜𝑟𝑒</m:t>
                          </m:r>
                        </m:den>
                      </m:f>
                    </m:oMath>
                  </m:oMathPara>
                </a14:m>
                <a:endParaRPr lang="es-ES" sz="2000" dirty="0">
                  <a:solidFill>
                    <a:srgbClr val="000000"/>
                  </a:solidFill>
                  <a:latin typeface="Glacial Indifference"/>
                </a:endParaRPr>
              </a:p>
              <a:p>
                <a:endParaRPr lang="es-ES" dirty="0"/>
              </a:p>
            </p:txBody>
          </p:sp>
        </mc:Choice>
        <mc:Fallback xmlns=""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E5978561-83B3-534D-EEC9-7461C72AE8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600" y="5676900"/>
                <a:ext cx="6705600" cy="16853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uadroTexto 2">
            <a:extLst>
              <a:ext uri="{FF2B5EF4-FFF2-40B4-BE49-F238E27FC236}">
                <a16:creationId xmlns:a16="http://schemas.microsoft.com/office/drawing/2014/main" id="{37EBFA6A-0273-4CDA-56C5-3DA693CBAE7F}"/>
              </a:ext>
            </a:extLst>
          </p:cNvPr>
          <p:cNvSpPr txBox="1"/>
          <p:nvPr/>
        </p:nvSpPr>
        <p:spPr>
          <a:xfrm>
            <a:off x="1053131" y="3009900"/>
            <a:ext cx="1616807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2400" dirty="0">
                <a:solidFill>
                  <a:srgbClr val="000000"/>
                </a:solidFill>
                <a:latin typeface="Glacial Indifference"/>
              </a:rPr>
              <a:t>Tras analizar en detalle cada etapa se descubre que el mayor aumento de rendimiento en la ejecución se produce durante la lectura de los datos</a:t>
            </a:r>
          </a:p>
          <a:p>
            <a:endParaRPr lang="es-ES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9281F715-640D-595D-0F7D-E2B57F6BE6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70998" y="7181552"/>
            <a:ext cx="6591880" cy="1390948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05FFCADD-C7BC-9C0C-9397-2629132492F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85320" y="7200900"/>
            <a:ext cx="6591880" cy="1390948"/>
          </a:xfrm>
          <a:prstGeom prst="rect">
            <a:avLst/>
          </a:prstGeom>
          <a:effectLst>
            <a:softEdge rad="31750"/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CuadroTexto 23">
                <a:extLst>
                  <a:ext uri="{FF2B5EF4-FFF2-40B4-BE49-F238E27FC236}">
                    <a16:creationId xmlns:a16="http://schemas.microsoft.com/office/drawing/2014/main" id="{5AB7ECB3-E264-7BBD-ECA1-8BA118F17541}"/>
                  </a:ext>
                </a:extLst>
              </p:cNvPr>
              <p:cNvSpPr txBox="1"/>
              <p:nvPr/>
            </p:nvSpPr>
            <p:spPr>
              <a:xfrm>
                <a:off x="9982200" y="5676900"/>
                <a:ext cx="6705600" cy="16853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s-ES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199 </m:t>
                          </m:r>
                          <m:r>
                            <a:rPr lang="es-E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𝑇𝑎𝑟𝑒𝑎𝑠</m:t>
                          </m:r>
                        </m:num>
                        <m:den>
                          <m:r>
                            <a:rPr lang="es-E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28 </m:t>
                          </m:r>
                          <m:r>
                            <a:rPr lang="es-E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𝐶𝑜𝑟𝑒𝑠</m:t>
                          </m:r>
                        </m:den>
                      </m:f>
                      <m:r>
                        <a:rPr lang="es-E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≈7,107</m:t>
                      </m:r>
                      <m:f>
                        <m:fPr>
                          <m:ctrlPr>
                            <a:rPr lang="es-E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𝑇𝑎𝑟𝑒𝑎𝑠</m:t>
                          </m:r>
                        </m:num>
                        <m:den>
                          <m:r>
                            <a:rPr lang="es-E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𝐶𝑜𝑟𝑒</m:t>
                          </m:r>
                        </m:den>
                      </m:f>
                    </m:oMath>
                  </m:oMathPara>
                </a14:m>
                <a:endParaRPr lang="es-ES" b="0" dirty="0">
                  <a:solidFill>
                    <a:srgbClr val="000000"/>
                  </a:solidFill>
                  <a:latin typeface="Glacial Indifference"/>
                  <a:ea typeface="Cambria Math" panose="02040503050406030204" pitchFamily="18" charset="0"/>
                </a:endParaRPr>
              </a:p>
              <a:p>
                <a:endParaRPr lang="es-ES" b="0" dirty="0">
                  <a:solidFill>
                    <a:srgbClr val="000000"/>
                  </a:solidFill>
                  <a:latin typeface="Glacial Indifference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7</m:t>
                      </m:r>
                      <m:r>
                        <a:rPr lang="es-E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,107 </m:t>
                      </m:r>
                      <m:f>
                        <m:fPr>
                          <m:ctrlPr>
                            <a:rPr lang="es-E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𝑇𝑎𝑟𝑒𝑎𝑠</m:t>
                          </m:r>
                        </m:num>
                        <m:den>
                          <m:r>
                            <a:rPr lang="es-E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𝐶𝑜𝑟𝑒</m:t>
                          </m:r>
                        </m:den>
                      </m:f>
                      <m:r>
                        <a:rPr lang="es-E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∗0,8 </m:t>
                      </m:r>
                      <m:r>
                        <a:rPr lang="es-E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s-E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=5,686 </m:t>
                      </m:r>
                      <m:r>
                        <a:rPr lang="es-E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s-E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s-E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𝑇𝑎𝑟𝑒𝑎𝑠</m:t>
                          </m:r>
                        </m:num>
                        <m:den>
                          <m:r>
                            <a:rPr lang="es-E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𝐶𝑜𝑟𝑒</m:t>
                          </m:r>
                        </m:den>
                      </m:f>
                    </m:oMath>
                  </m:oMathPara>
                </a14:m>
                <a:endParaRPr lang="es-ES" sz="2000" dirty="0">
                  <a:solidFill>
                    <a:srgbClr val="000000"/>
                  </a:solidFill>
                  <a:latin typeface="Glacial Indifference"/>
                </a:endParaRPr>
              </a:p>
              <a:p>
                <a:endParaRPr lang="es-ES" dirty="0"/>
              </a:p>
            </p:txBody>
          </p:sp>
        </mc:Choice>
        <mc:Fallback xmlns="">
          <p:sp>
            <p:nvSpPr>
              <p:cNvPr id="24" name="CuadroTexto 23">
                <a:extLst>
                  <a:ext uri="{FF2B5EF4-FFF2-40B4-BE49-F238E27FC236}">
                    <a16:creationId xmlns:a16="http://schemas.microsoft.com/office/drawing/2014/main" id="{5AB7ECB3-E264-7BBD-ECA1-8BA118F175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2200" y="5676900"/>
                <a:ext cx="6705600" cy="168539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103073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n 17">
            <a:extLst>
              <a:ext uri="{FF2B5EF4-FFF2-40B4-BE49-F238E27FC236}">
                <a16:creationId xmlns:a16="http://schemas.microsoft.com/office/drawing/2014/main" id="{FC3CF770-9C0A-91A6-F812-783546C51B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3813" y="-29367"/>
            <a:ext cx="18521375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0" y="0"/>
            <a:ext cx="18288000" cy="3266927"/>
            <a:chOff x="0" y="0"/>
            <a:chExt cx="4623770" cy="110765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623770" cy="1107651"/>
            </a:xfrm>
            <a:custGeom>
              <a:avLst/>
              <a:gdLst/>
              <a:ahLst/>
              <a:cxnLst/>
              <a:rect l="l" t="t" r="r" b="b"/>
              <a:pathLst>
                <a:path w="4623770" h="1107651">
                  <a:moveTo>
                    <a:pt x="0" y="0"/>
                  </a:moveTo>
                  <a:lnTo>
                    <a:pt x="4623770" y="0"/>
                  </a:lnTo>
                  <a:lnTo>
                    <a:pt x="4623770" y="1107651"/>
                  </a:lnTo>
                  <a:lnTo>
                    <a:pt x="0" y="1107651"/>
                  </a:lnTo>
                  <a:close/>
                </a:path>
              </a:pathLst>
            </a:custGeom>
            <a:solidFill>
              <a:srgbClr val="FA9265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80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4636785" y="1017905"/>
            <a:ext cx="9014429" cy="1032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379"/>
              </a:lnSpc>
            </a:pPr>
            <a:r>
              <a:rPr lang="en-US" sz="6699" dirty="0">
                <a:solidFill>
                  <a:srgbClr val="FFFFFF"/>
                </a:solidFill>
                <a:latin typeface="Hagrid Heavy Bold"/>
              </a:rPr>
              <a:t>CONCLUSIONES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799523" y="4348110"/>
            <a:ext cx="9678477" cy="8399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359"/>
              </a:lnSpc>
            </a:pPr>
            <a:r>
              <a:rPr lang="es-ES" sz="2400" dirty="0">
                <a:solidFill>
                  <a:srgbClr val="000000"/>
                </a:solidFill>
                <a:latin typeface="Glacial Indifference"/>
              </a:rPr>
              <a:t>Conocimientos adquiridos en la aplicación de la ingeniería de datos utilizando Spark.</a:t>
            </a:r>
            <a:endParaRPr lang="en-US" sz="2400" dirty="0">
              <a:solidFill>
                <a:srgbClr val="000000"/>
              </a:solidFill>
              <a:latin typeface="Glacial Indifference"/>
            </a:endParaRPr>
          </a:p>
        </p:txBody>
      </p:sp>
      <p:grpSp>
        <p:nvGrpSpPr>
          <p:cNvPr id="8" name="Group 8"/>
          <p:cNvGrpSpPr/>
          <p:nvPr/>
        </p:nvGrpSpPr>
        <p:grpSpPr>
          <a:xfrm>
            <a:off x="0" y="4000500"/>
            <a:ext cx="4406127" cy="1535194"/>
            <a:chOff x="0" y="0"/>
            <a:chExt cx="1160461" cy="40433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160461" cy="404331"/>
            </a:xfrm>
            <a:custGeom>
              <a:avLst/>
              <a:gdLst/>
              <a:ahLst/>
              <a:cxnLst/>
              <a:rect l="l" t="t" r="r" b="b"/>
              <a:pathLst>
                <a:path w="1160461" h="404331">
                  <a:moveTo>
                    <a:pt x="0" y="0"/>
                  </a:moveTo>
                  <a:lnTo>
                    <a:pt x="1160461" y="0"/>
                  </a:lnTo>
                  <a:lnTo>
                    <a:pt x="1160461" y="404331"/>
                  </a:lnTo>
                  <a:lnTo>
                    <a:pt x="0" y="404331"/>
                  </a:lnTo>
                  <a:close/>
                </a:path>
              </a:pathLst>
            </a:custGeom>
            <a:solidFill>
              <a:srgbClr val="E4AF55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80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2141573" y="4288998"/>
            <a:ext cx="2495212" cy="9114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21"/>
              </a:lnSpc>
            </a:pPr>
            <a:r>
              <a:rPr lang="en-US" sz="5686">
                <a:solidFill>
                  <a:srgbClr val="FFFFFF"/>
                </a:solidFill>
                <a:latin typeface="Hagrid Heavy"/>
              </a:rPr>
              <a:t>1</a:t>
            </a:r>
          </a:p>
        </p:txBody>
      </p:sp>
      <p:grpSp>
        <p:nvGrpSpPr>
          <p:cNvPr id="26" name="Group 12">
            <a:extLst>
              <a:ext uri="{FF2B5EF4-FFF2-40B4-BE49-F238E27FC236}">
                <a16:creationId xmlns:a16="http://schemas.microsoft.com/office/drawing/2014/main" id="{A9386DAA-4BFE-7306-CA78-FCB660F26836}"/>
              </a:ext>
            </a:extLst>
          </p:cNvPr>
          <p:cNvGrpSpPr/>
          <p:nvPr/>
        </p:nvGrpSpPr>
        <p:grpSpPr>
          <a:xfrm>
            <a:off x="0" y="5991374"/>
            <a:ext cx="4406127" cy="3266926"/>
            <a:chOff x="0" y="-47625"/>
            <a:chExt cx="1160461" cy="860425"/>
          </a:xfrm>
        </p:grpSpPr>
        <p:sp>
          <p:nvSpPr>
            <p:cNvPr id="27" name="Freeform 13">
              <a:extLst>
                <a:ext uri="{FF2B5EF4-FFF2-40B4-BE49-F238E27FC236}">
                  <a16:creationId xmlns:a16="http://schemas.microsoft.com/office/drawing/2014/main" id="{FD714171-357D-237A-9911-084B9FD9BDD4}"/>
                </a:ext>
              </a:extLst>
            </p:cNvPr>
            <p:cNvSpPr/>
            <p:nvPr/>
          </p:nvSpPr>
          <p:spPr>
            <a:xfrm>
              <a:off x="0" y="-27556"/>
              <a:ext cx="1160461" cy="404331"/>
            </a:xfrm>
            <a:custGeom>
              <a:avLst/>
              <a:gdLst/>
              <a:ahLst/>
              <a:cxnLst/>
              <a:rect l="l" t="t" r="r" b="b"/>
              <a:pathLst>
                <a:path w="1160461" h="404331">
                  <a:moveTo>
                    <a:pt x="0" y="0"/>
                  </a:moveTo>
                  <a:lnTo>
                    <a:pt x="1160461" y="0"/>
                  </a:lnTo>
                  <a:lnTo>
                    <a:pt x="1160461" y="404331"/>
                  </a:lnTo>
                  <a:lnTo>
                    <a:pt x="0" y="404331"/>
                  </a:lnTo>
                  <a:close/>
                </a:path>
              </a:pathLst>
            </a:custGeom>
            <a:solidFill>
              <a:srgbClr val="FA9265"/>
            </a:solidFill>
          </p:spPr>
        </p:sp>
        <p:sp>
          <p:nvSpPr>
            <p:cNvPr id="28" name="TextBox 14">
              <a:extLst>
                <a:ext uri="{FF2B5EF4-FFF2-40B4-BE49-F238E27FC236}">
                  <a16:creationId xmlns:a16="http://schemas.microsoft.com/office/drawing/2014/main" id="{4482F315-C1A6-46AB-47FF-FFA44673DB2A}"/>
                </a:ext>
              </a:extLst>
            </p:cNvPr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80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2152184" y="6441827"/>
            <a:ext cx="2495212" cy="9114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21"/>
              </a:lnSpc>
            </a:pPr>
            <a:r>
              <a:rPr lang="en-US" sz="5686" dirty="0">
                <a:solidFill>
                  <a:srgbClr val="FFFFFF"/>
                </a:solidFill>
                <a:latin typeface="Hagrid Heavy"/>
              </a:rPr>
              <a:t>2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799523" y="6197175"/>
            <a:ext cx="9661042" cy="12759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359"/>
              </a:lnSpc>
            </a:pPr>
            <a:r>
              <a:rPr lang="es-ES" sz="2400" dirty="0">
                <a:solidFill>
                  <a:srgbClr val="000000"/>
                </a:solidFill>
                <a:latin typeface="Glacial Indifference"/>
              </a:rPr>
              <a:t>Gracias a este estudio, es posible corroborar la información presentada en varios lugares, lo que demuestra la veracidad del calentamiento global.</a:t>
            </a:r>
            <a:endParaRPr lang="en-US" sz="2400" dirty="0">
              <a:solidFill>
                <a:srgbClr val="000000"/>
              </a:solidFill>
              <a:latin typeface="Glacial Indifference"/>
            </a:endParaRPr>
          </a:p>
        </p:txBody>
      </p:sp>
      <p:grpSp>
        <p:nvGrpSpPr>
          <p:cNvPr id="19" name="Group 12">
            <a:extLst>
              <a:ext uri="{FF2B5EF4-FFF2-40B4-BE49-F238E27FC236}">
                <a16:creationId xmlns:a16="http://schemas.microsoft.com/office/drawing/2014/main" id="{E4809577-171F-9CD1-7C89-69E250522F81}"/>
              </a:ext>
            </a:extLst>
          </p:cNvPr>
          <p:cNvGrpSpPr/>
          <p:nvPr/>
        </p:nvGrpSpPr>
        <p:grpSpPr>
          <a:xfrm>
            <a:off x="0" y="8115300"/>
            <a:ext cx="4406127" cy="1535194"/>
            <a:chOff x="0" y="0"/>
            <a:chExt cx="1160461" cy="404331"/>
          </a:xfrm>
        </p:grpSpPr>
        <p:sp>
          <p:nvSpPr>
            <p:cNvPr id="20" name="Freeform 13">
              <a:extLst>
                <a:ext uri="{FF2B5EF4-FFF2-40B4-BE49-F238E27FC236}">
                  <a16:creationId xmlns:a16="http://schemas.microsoft.com/office/drawing/2014/main" id="{01164674-0777-5740-7A0A-461F7CE22106}"/>
                </a:ext>
              </a:extLst>
            </p:cNvPr>
            <p:cNvSpPr/>
            <p:nvPr/>
          </p:nvSpPr>
          <p:spPr>
            <a:xfrm>
              <a:off x="0" y="0"/>
              <a:ext cx="1160461" cy="404331"/>
            </a:xfrm>
            <a:custGeom>
              <a:avLst/>
              <a:gdLst/>
              <a:ahLst/>
              <a:cxnLst/>
              <a:rect l="l" t="t" r="r" b="b"/>
              <a:pathLst>
                <a:path w="1160461" h="404331">
                  <a:moveTo>
                    <a:pt x="0" y="0"/>
                  </a:moveTo>
                  <a:lnTo>
                    <a:pt x="1160461" y="0"/>
                  </a:lnTo>
                  <a:lnTo>
                    <a:pt x="1160461" y="404331"/>
                  </a:lnTo>
                  <a:lnTo>
                    <a:pt x="0" y="404331"/>
                  </a:lnTo>
                  <a:close/>
                </a:path>
              </a:pathLst>
            </a:custGeom>
            <a:solidFill>
              <a:srgbClr val="DD6444"/>
            </a:solidFill>
          </p:spPr>
        </p:sp>
        <p:sp>
          <p:nvSpPr>
            <p:cNvPr id="21" name="TextBox 14">
              <a:extLst>
                <a:ext uri="{FF2B5EF4-FFF2-40B4-BE49-F238E27FC236}">
                  <a16:creationId xmlns:a16="http://schemas.microsoft.com/office/drawing/2014/main" id="{A3823318-6B54-2815-A277-30AC7AC7B27D}"/>
                </a:ext>
              </a:extLst>
            </p:cNvPr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80"/>
                </a:lnSpc>
              </a:pPr>
              <a:endParaRPr/>
            </a:p>
          </p:txBody>
        </p:sp>
      </p:grpSp>
      <p:sp>
        <p:nvSpPr>
          <p:cNvPr id="23" name="TextBox 16">
            <a:extLst>
              <a:ext uri="{FF2B5EF4-FFF2-40B4-BE49-F238E27FC236}">
                <a16:creationId xmlns:a16="http://schemas.microsoft.com/office/drawing/2014/main" id="{D02F669B-0089-B07C-8CBA-1B8F0A717272}"/>
              </a:ext>
            </a:extLst>
          </p:cNvPr>
          <p:cNvSpPr txBox="1"/>
          <p:nvPr/>
        </p:nvSpPr>
        <p:spPr>
          <a:xfrm>
            <a:off x="4806347" y="8259216"/>
            <a:ext cx="9671653" cy="12759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359"/>
              </a:lnSpc>
            </a:pPr>
            <a:r>
              <a:rPr lang="es-ES" sz="2400" dirty="0">
                <a:solidFill>
                  <a:srgbClr val="000000"/>
                </a:solidFill>
                <a:latin typeface="Glacial Indifference"/>
              </a:rPr>
              <a:t>Adquirir habilidades en el uso de entornos Cloud, junto con el aprendizaje de cómo analizar el rendimiento de manera detallada a través de la interfaz de usuario de Spark.</a:t>
            </a:r>
            <a:endParaRPr lang="en-US" sz="2400" dirty="0">
              <a:solidFill>
                <a:srgbClr val="000000"/>
              </a:solidFill>
              <a:latin typeface="Glacial Indifference"/>
            </a:endParaRPr>
          </a:p>
        </p:txBody>
      </p:sp>
      <p:sp>
        <p:nvSpPr>
          <p:cNvPr id="25" name="TextBox 15">
            <a:extLst>
              <a:ext uri="{FF2B5EF4-FFF2-40B4-BE49-F238E27FC236}">
                <a16:creationId xmlns:a16="http://schemas.microsoft.com/office/drawing/2014/main" id="{19B963FF-0B50-2D30-9A22-CEDAD67C9234}"/>
              </a:ext>
            </a:extLst>
          </p:cNvPr>
          <p:cNvSpPr txBox="1"/>
          <p:nvPr/>
        </p:nvSpPr>
        <p:spPr bwMode="hidden">
          <a:xfrm>
            <a:off x="2209800" y="8496300"/>
            <a:ext cx="2495212" cy="8018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21"/>
              </a:lnSpc>
            </a:pPr>
            <a:r>
              <a:rPr lang="en-US" sz="5686" dirty="0">
                <a:solidFill>
                  <a:srgbClr val="FFFFFF"/>
                </a:solidFill>
                <a:latin typeface="Hagrid Heavy"/>
              </a:rPr>
              <a:t>3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383C41E6-0617-46C2-9606-6C7B197F3C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63799" y="3925369"/>
            <a:ext cx="2495212" cy="1295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Calentamiento global - Iconos gratis de naturaleza">
            <a:extLst>
              <a:ext uri="{FF2B5EF4-FFF2-40B4-BE49-F238E27FC236}">
                <a16:creationId xmlns:a16="http://schemas.microsoft.com/office/drawing/2014/main" id="{3C6FC9F0-1F1F-5620-A73D-84F485D6C3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38104" y="6061868"/>
            <a:ext cx="1546603" cy="1546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Plataformas Cloud públicas para empresas | CLOUDBUILDERS | Expertos en  plataformas Cloud">
            <a:extLst>
              <a:ext uri="{FF2B5EF4-FFF2-40B4-BE49-F238E27FC236}">
                <a16:creationId xmlns:a16="http://schemas.microsoft.com/office/drawing/2014/main" id="{BFCCEF6F-6267-6DF2-BFE5-AF15642729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70597" y="7995176"/>
            <a:ext cx="2737831" cy="1540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0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0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  <p:bldP spid="15" grpId="0"/>
      <p:bldP spid="16" grpId="0"/>
      <p:bldP spid="23" grpId="0"/>
      <p:bldP spid="2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>
            <a:extLst>
              <a:ext uri="{FF2B5EF4-FFF2-40B4-BE49-F238E27FC236}">
                <a16:creationId xmlns:a16="http://schemas.microsoft.com/office/drawing/2014/main" id="{4192B9E3-6EBC-EF30-D488-BCED6212BB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7854" y="-71988"/>
            <a:ext cx="18492217" cy="10358988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15000"/>
          </a:blip>
          <a:srcRect t="7850" b="7850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6403767" y="1085850"/>
            <a:ext cx="8262874" cy="961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369"/>
              </a:lnSpc>
            </a:pPr>
            <a:r>
              <a:rPr lang="en-US" sz="6699" dirty="0">
                <a:solidFill>
                  <a:srgbClr val="DD6444"/>
                </a:solidFill>
                <a:latin typeface="Hagrid Heavy Bold"/>
              </a:rPr>
              <a:t>INTRODUCCIÓN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7487336" y="9581038"/>
            <a:ext cx="967027" cy="339828"/>
            <a:chOff x="0" y="0"/>
            <a:chExt cx="254690" cy="8950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54690" cy="89502"/>
            </a:xfrm>
            <a:custGeom>
              <a:avLst/>
              <a:gdLst/>
              <a:ahLst/>
              <a:cxnLst/>
              <a:rect l="l" t="t" r="r" b="b"/>
              <a:pathLst>
                <a:path w="254690" h="89502">
                  <a:moveTo>
                    <a:pt x="0" y="0"/>
                  </a:moveTo>
                  <a:lnTo>
                    <a:pt x="254690" y="0"/>
                  </a:lnTo>
                  <a:lnTo>
                    <a:pt x="254690" y="89502"/>
                  </a:lnTo>
                  <a:lnTo>
                    <a:pt x="0" y="89502"/>
                  </a:lnTo>
                  <a:close/>
                </a:path>
              </a:pathLst>
            </a:custGeom>
            <a:solidFill>
              <a:srgbClr val="DD6444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80"/>
                </a:lnSpc>
              </a:pPr>
              <a:endParaRPr dirty="0"/>
            </a:p>
          </p:txBody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rcRect l="16490" r="16490"/>
          <a:stretch>
            <a:fillRect/>
          </a:stretch>
        </p:blipFill>
        <p:spPr>
          <a:xfrm>
            <a:off x="-6553200" y="-181600"/>
            <a:ext cx="11548055" cy="1065019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1431011">
            <a:off x="15323244" y="5698086"/>
            <a:ext cx="1819500" cy="2883934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6406162" y="5772179"/>
            <a:ext cx="8834582" cy="21480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359"/>
              </a:lnSpc>
            </a:pPr>
            <a:r>
              <a:rPr lang="es-ES" sz="2400" dirty="0">
                <a:solidFill>
                  <a:srgbClr val="000000"/>
                </a:solidFill>
                <a:latin typeface="Glacial Indifference"/>
              </a:rPr>
              <a:t>Abordaremos</a:t>
            </a:r>
            <a:r>
              <a:rPr lang="en-US" sz="2400" dirty="0">
                <a:solidFill>
                  <a:srgbClr val="000000"/>
                </a:solidFill>
                <a:latin typeface="Glacial Indifference"/>
              </a:rPr>
              <a:t> la </a:t>
            </a:r>
            <a:r>
              <a:rPr lang="es-ES" sz="2400" dirty="0">
                <a:solidFill>
                  <a:srgbClr val="000000"/>
                </a:solidFill>
                <a:latin typeface="Glacial Indifference"/>
              </a:rPr>
              <a:t>pregunta</a:t>
            </a:r>
            <a:r>
              <a:rPr lang="en-US" sz="2400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Glacial Indifference"/>
              </a:rPr>
              <a:t>acerca</a:t>
            </a:r>
            <a:r>
              <a:rPr lang="en-US" sz="2400" dirty="0">
                <a:solidFill>
                  <a:srgbClr val="000000"/>
                </a:solidFill>
                <a:latin typeface="Glacial Indifference"/>
              </a:rPr>
              <a:t> del </a:t>
            </a:r>
            <a:r>
              <a:rPr lang="en-US" sz="2400" dirty="0" err="1">
                <a:solidFill>
                  <a:srgbClr val="000000"/>
                </a:solidFill>
                <a:latin typeface="Glacial Indifference"/>
              </a:rPr>
              <a:t>cambio</a:t>
            </a:r>
            <a:r>
              <a:rPr lang="en-US" sz="2400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Glacial Indifference"/>
              </a:rPr>
              <a:t>climático</a:t>
            </a:r>
            <a:r>
              <a:rPr lang="en-US" sz="2400" dirty="0">
                <a:solidFill>
                  <a:srgbClr val="000000"/>
                </a:solidFill>
                <a:latin typeface="Glacial Indifference"/>
              </a:rPr>
              <a:t>. </a:t>
            </a:r>
            <a:r>
              <a:rPr lang="en-US" sz="2400" dirty="0" err="1">
                <a:solidFill>
                  <a:srgbClr val="000000"/>
                </a:solidFill>
                <a:latin typeface="Glacial Indifference"/>
              </a:rPr>
              <a:t>Donde</a:t>
            </a:r>
            <a:r>
              <a:rPr lang="en-US" sz="2400" dirty="0">
                <a:solidFill>
                  <a:srgbClr val="000000"/>
                </a:solidFill>
                <a:latin typeface="Glacial Indifference"/>
              </a:rPr>
              <a:t> se </a:t>
            </a:r>
            <a:r>
              <a:rPr lang="en-US" sz="2400" dirty="0" err="1">
                <a:solidFill>
                  <a:srgbClr val="000000"/>
                </a:solidFill>
                <a:latin typeface="Glacial Indifference"/>
              </a:rPr>
              <a:t>buscará</a:t>
            </a:r>
            <a:r>
              <a:rPr lang="en-US" sz="2400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Glacial Indifference"/>
              </a:rPr>
              <a:t>obtener</a:t>
            </a:r>
            <a:r>
              <a:rPr lang="en-US" sz="2400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Glacial Indifference"/>
              </a:rPr>
              <a:t>respuestas</a:t>
            </a:r>
            <a:r>
              <a:rPr lang="en-US" sz="2400" dirty="0">
                <a:solidFill>
                  <a:srgbClr val="000000"/>
                </a:solidFill>
                <a:latin typeface="Glacial Indifference"/>
              </a:rPr>
              <a:t> a </a:t>
            </a:r>
            <a:r>
              <a:rPr lang="en-US" sz="2400" dirty="0" err="1">
                <a:solidFill>
                  <a:srgbClr val="000000"/>
                </a:solidFill>
                <a:latin typeface="Glacial Indifference"/>
              </a:rPr>
              <a:t>través</a:t>
            </a:r>
            <a:r>
              <a:rPr lang="en-US" sz="2400" dirty="0">
                <a:solidFill>
                  <a:srgbClr val="000000"/>
                </a:solidFill>
                <a:latin typeface="Glacial Indifference"/>
              </a:rPr>
              <a:t> de un </a:t>
            </a:r>
            <a:r>
              <a:rPr lang="en-US" sz="2400" dirty="0" err="1">
                <a:solidFill>
                  <a:srgbClr val="000000"/>
                </a:solidFill>
                <a:latin typeface="Glacial Indifference"/>
              </a:rPr>
              <a:t>ciclo</a:t>
            </a:r>
            <a:r>
              <a:rPr lang="en-US" sz="2400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Glacial Indifference"/>
              </a:rPr>
              <a:t>completo</a:t>
            </a:r>
            <a:r>
              <a:rPr lang="en-US" sz="2400" dirty="0">
                <a:solidFill>
                  <a:srgbClr val="000000"/>
                </a:solidFill>
                <a:latin typeface="Glacial Indifference"/>
              </a:rPr>
              <a:t> de </a:t>
            </a:r>
            <a:r>
              <a:rPr lang="en-US" sz="2400" dirty="0" err="1">
                <a:solidFill>
                  <a:srgbClr val="000000"/>
                </a:solidFill>
                <a:latin typeface="Glacial Indifference"/>
              </a:rPr>
              <a:t>gestión</a:t>
            </a:r>
            <a:r>
              <a:rPr lang="en-US" sz="2400" dirty="0">
                <a:solidFill>
                  <a:srgbClr val="000000"/>
                </a:solidFill>
                <a:latin typeface="Glacial Indifference"/>
              </a:rPr>
              <a:t> de </a:t>
            </a:r>
            <a:r>
              <a:rPr lang="en-US" sz="2400" dirty="0" err="1">
                <a:solidFill>
                  <a:srgbClr val="000000"/>
                </a:solidFill>
                <a:latin typeface="Glacial Indifference"/>
              </a:rPr>
              <a:t>datos</a:t>
            </a:r>
            <a:r>
              <a:rPr lang="en-US" sz="2400" dirty="0">
                <a:solidFill>
                  <a:srgbClr val="000000"/>
                </a:solidFill>
                <a:latin typeface="Glacial Indifference"/>
              </a:rPr>
              <a:t>. Mediante:</a:t>
            </a:r>
          </a:p>
          <a:p>
            <a:pPr marL="518160" lvl="1" indent="-259080" algn="just">
              <a:lnSpc>
                <a:spcPts val="3359"/>
              </a:lnSpc>
              <a:buFont typeface="Arial"/>
              <a:buChar char="•"/>
            </a:pPr>
            <a:r>
              <a:rPr lang="en-US" sz="2400" dirty="0" err="1">
                <a:solidFill>
                  <a:srgbClr val="000000"/>
                </a:solidFill>
                <a:latin typeface="Glacial Indifference"/>
              </a:rPr>
              <a:t>Datos</a:t>
            </a:r>
            <a:r>
              <a:rPr lang="en-US" sz="2400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Glacial Indifference"/>
              </a:rPr>
              <a:t>oficiales</a:t>
            </a:r>
            <a:r>
              <a:rPr lang="en-US" sz="2400" dirty="0">
                <a:solidFill>
                  <a:srgbClr val="000000"/>
                </a:solidFill>
                <a:latin typeface="Glacial Indifference"/>
              </a:rPr>
              <a:t> de la AEMET</a:t>
            </a:r>
          </a:p>
          <a:p>
            <a:pPr marL="518160" lvl="1" indent="-259080" algn="just">
              <a:lnSpc>
                <a:spcPts val="3359"/>
              </a:lnSpc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latin typeface="Glacial Indifference"/>
              </a:rPr>
              <a:t>Spark y </a:t>
            </a:r>
            <a:r>
              <a:rPr lang="en-US" sz="2400" dirty="0" err="1">
                <a:solidFill>
                  <a:srgbClr val="000000"/>
                </a:solidFill>
                <a:latin typeface="Glacial Indifference"/>
              </a:rPr>
              <a:t>diferentes</a:t>
            </a:r>
            <a:r>
              <a:rPr lang="en-US" sz="2400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Glacial Indifference"/>
              </a:rPr>
              <a:t>librerías</a:t>
            </a:r>
            <a:r>
              <a:rPr lang="en-US" sz="2400" dirty="0">
                <a:solidFill>
                  <a:srgbClr val="000000"/>
                </a:solidFill>
                <a:latin typeface="Glacial Indifference"/>
              </a:rPr>
              <a:t> de Scala y Python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406162" y="2930116"/>
            <a:ext cx="8834582" cy="21480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359"/>
              </a:lnSpc>
            </a:pPr>
            <a:r>
              <a:rPr lang="es-ES" sz="2400" dirty="0">
                <a:solidFill>
                  <a:srgbClr val="000000"/>
                </a:solidFill>
                <a:latin typeface="Glacial Indifference"/>
              </a:rPr>
              <a:t>Existe</a:t>
            </a:r>
            <a:r>
              <a:rPr lang="en-US" sz="2400" dirty="0">
                <a:solidFill>
                  <a:srgbClr val="000000"/>
                </a:solidFill>
                <a:latin typeface="Glacial Indifference"/>
              </a:rPr>
              <a:t> un </a:t>
            </a:r>
            <a:r>
              <a:rPr lang="es-DO" sz="2400" dirty="0">
                <a:solidFill>
                  <a:srgbClr val="000000"/>
                </a:solidFill>
                <a:latin typeface="Glacial Indifference"/>
              </a:rPr>
              <a:t>incremento</a:t>
            </a:r>
            <a:r>
              <a:rPr lang="en-US" sz="2400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s-ES" sz="2400" dirty="0">
                <a:solidFill>
                  <a:srgbClr val="000000"/>
                </a:solidFill>
                <a:latin typeface="Glacial Indifference"/>
              </a:rPr>
              <a:t>exponencial</a:t>
            </a:r>
            <a:r>
              <a:rPr lang="en-US" sz="2400" dirty="0">
                <a:solidFill>
                  <a:srgbClr val="000000"/>
                </a:solidFill>
                <a:latin typeface="Glacial Indifference"/>
              </a:rPr>
              <a:t> de la </a:t>
            </a:r>
            <a:r>
              <a:rPr lang="es-ES" sz="2400" dirty="0">
                <a:solidFill>
                  <a:srgbClr val="000000"/>
                </a:solidFill>
                <a:latin typeface="Glacial Indifference"/>
              </a:rPr>
              <a:t>información</a:t>
            </a:r>
            <a:r>
              <a:rPr lang="en-US" sz="2400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s-ES" sz="2400" dirty="0">
                <a:solidFill>
                  <a:srgbClr val="000000"/>
                </a:solidFill>
                <a:latin typeface="Glacial Indifference"/>
              </a:rPr>
              <a:t>haciendo</a:t>
            </a:r>
            <a:r>
              <a:rPr lang="en-US" sz="2400" dirty="0">
                <a:solidFill>
                  <a:srgbClr val="000000"/>
                </a:solidFill>
                <a:latin typeface="Glacial Indifference"/>
              </a:rPr>
              <a:t> que </a:t>
            </a:r>
            <a:r>
              <a:rPr lang="es-ES" sz="2400" dirty="0">
                <a:solidFill>
                  <a:srgbClr val="000000"/>
                </a:solidFill>
                <a:latin typeface="Glacial Indifference"/>
              </a:rPr>
              <a:t>el</a:t>
            </a:r>
            <a:r>
              <a:rPr lang="en-US" sz="2400" dirty="0">
                <a:solidFill>
                  <a:srgbClr val="000000"/>
                </a:solidFill>
                <a:latin typeface="Glacial Indifference"/>
              </a:rPr>
              <a:t> Big Data se </a:t>
            </a:r>
            <a:r>
              <a:rPr lang="es-ES" sz="2400" dirty="0">
                <a:solidFill>
                  <a:srgbClr val="000000"/>
                </a:solidFill>
                <a:latin typeface="Glacial Indifference"/>
              </a:rPr>
              <a:t>haya</a:t>
            </a:r>
            <a:r>
              <a:rPr lang="en-US" sz="2400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s-ES" sz="2400" dirty="0">
                <a:solidFill>
                  <a:srgbClr val="000000"/>
                </a:solidFill>
                <a:latin typeface="Glacial Indifference"/>
              </a:rPr>
              <a:t>convertido</a:t>
            </a:r>
            <a:r>
              <a:rPr lang="en-US" sz="2400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s-ES" sz="2400" dirty="0">
                <a:solidFill>
                  <a:srgbClr val="000000"/>
                </a:solidFill>
                <a:latin typeface="Glacial Indifference"/>
              </a:rPr>
              <a:t>en</a:t>
            </a:r>
            <a:r>
              <a:rPr lang="en-US" sz="2400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s-ES" sz="2400" dirty="0">
                <a:solidFill>
                  <a:srgbClr val="000000"/>
                </a:solidFill>
                <a:latin typeface="Glacial Indifference"/>
              </a:rPr>
              <a:t>una</a:t>
            </a:r>
            <a:r>
              <a:rPr lang="en-US" sz="2400" dirty="0">
                <a:solidFill>
                  <a:srgbClr val="000000"/>
                </a:solidFill>
                <a:latin typeface="Glacial Indifference"/>
              </a:rPr>
              <a:t> de las </a:t>
            </a:r>
            <a:r>
              <a:rPr lang="es-ES" sz="2400" dirty="0">
                <a:solidFill>
                  <a:srgbClr val="000000"/>
                </a:solidFill>
                <a:latin typeface="Glacial Indifference"/>
              </a:rPr>
              <a:t>áreas</a:t>
            </a:r>
            <a:r>
              <a:rPr lang="en-US" sz="2400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s-ES" sz="2400" dirty="0">
                <a:solidFill>
                  <a:srgbClr val="000000"/>
                </a:solidFill>
                <a:latin typeface="Glacial Indifference"/>
              </a:rPr>
              <a:t>más</a:t>
            </a:r>
            <a:r>
              <a:rPr lang="en-US" sz="2400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s-ES" sz="2400" dirty="0">
                <a:solidFill>
                  <a:srgbClr val="000000"/>
                </a:solidFill>
                <a:latin typeface="Glacial Indifference"/>
              </a:rPr>
              <a:t>importantes</a:t>
            </a:r>
            <a:r>
              <a:rPr lang="en-US" sz="2400" dirty="0">
                <a:solidFill>
                  <a:srgbClr val="000000"/>
                </a:solidFill>
                <a:latin typeface="Glacial Indifference"/>
              </a:rPr>
              <a:t>. Para </a:t>
            </a:r>
            <a:r>
              <a:rPr lang="es-ES" sz="2400" dirty="0">
                <a:solidFill>
                  <a:srgbClr val="000000"/>
                </a:solidFill>
                <a:latin typeface="Glacial Indifference"/>
              </a:rPr>
              <a:t>poder</a:t>
            </a:r>
            <a:r>
              <a:rPr lang="en-US" sz="2400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s-ES" sz="2400" dirty="0">
                <a:solidFill>
                  <a:srgbClr val="000000"/>
                </a:solidFill>
                <a:latin typeface="Glacial Indifference"/>
              </a:rPr>
              <a:t>tratar</a:t>
            </a:r>
            <a:r>
              <a:rPr lang="en-US" sz="2400" dirty="0">
                <a:solidFill>
                  <a:srgbClr val="000000"/>
                </a:solidFill>
                <a:latin typeface="Glacial Indifference"/>
              </a:rPr>
              <a:t> con </a:t>
            </a:r>
            <a:r>
              <a:rPr lang="es-ES" sz="2400" dirty="0">
                <a:solidFill>
                  <a:srgbClr val="000000"/>
                </a:solidFill>
                <a:latin typeface="Glacial Indifference"/>
              </a:rPr>
              <a:t>estas</a:t>
            </a:r>
            <a:r>
              <a:rPr lang="en-US" sz="2400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s-ES" sz="2400" dirty="0">
                <a:solidFill>
                  <a:srgbClr val="000000"/>
                </a:solidFill>
                <a:latin typeface="Glacial Indifference"/>
              </a:rPr>
              <a:t>grandes</a:t>
            </a:r>
            <a:r>
              <a:rPr lang="en-US" sz="2400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s-ES" sz="2400" dirty="0">
                <a:solidFill>
                  <a:srgbClr val="000000"/>
                </a:solidFill>
                <a:latin typeface="Glacial Indifference"/>
              </a:rPr>
              <a:t>cantidades</a:t>
            </a:r>
            <a:r>
              <a:rPr lang="en-US" sz="2400" dirty="0">
                <a:solidFill>
                  <a:srgbClr val="000000"/>
                </a:solidFill>
                <a:latin typeface="Glacial Indifference"/>
              </a:rPr>
              <a:t> de </a:t>
            </a:r>
            <a:r>
              <a:rPr lang="es-ES" sz="2400" dirty="0">
                <a:solidFill>
                  <a:srgbClr val="000000"/>
                </a:solidFill>
                <a:latin typeface="Glacial Indifference"/>
              </a:rPr>
              <a:t>datos</a:t>
            </a:r>
            <a:r>
              <a:rPr lang="en-US" sz="2400" dirty="0">
                <a:solidFill>
                  <a:srgbClr val="000000"/>
                </a:solidFill>
                <a:latin typeface="Glacial Indifference"/>
              </a:rPr>
              <a:t>, de </a:t>
            </a:r>
            <a:r>
              <a:rPr lang="es-ES" sz="2400" dirty="0">
                <a:solidFill>
                  <a:srgbClr val="000000"/>
                </a:solidFill>
                <a:latin typeface="Glacial Indifference"/>
              </a:rPr>
              <a:t>manera</a:t>
            </a:r>
            <a:r>
              <a:rPr lang="en-US" sz="2400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s-ES" sz="2400" dirty="0">
                <a:solidFill>
                  <a:srgbClr val="000000"/>
                </a:solidFill>
                <a:latin typeface="Glacial Indifference"/>
              </a:rPr>
              <a:t>sencilla</a:t>
            </a:r>
            <a:r>
              <a:rPr lang="en-US" sz="2400" dirty="0">
                <a:solidFill>
                  <a:srgbClr val="000000"/>
                </a:solidFill>
                <a:latin typeface="Glacial Indifference"/>
              </a:rPr>
              <a:t> y </a:t>
            </a:r>
            <a:r>
              <a:rPr lang="es-ES" sz="2400" dirty="0">
                <a:solidFill>
                  <a:srgbClr val="000000"/>
                </a:solidFill>
                <a:latin typeface="Glacial Indifference"/>
              </a:rPr>
              <a:t>eficaz</a:t>
            </a:r>
            <a:r>
              <a:rPr lang="en-US" sz="2400" dirty="0">
                <a:solidFill>
                  <a:srgbClr val="000000"/>
                </a:solidFill>
                <a:latin typeface="Glacial Indifference"/>
              </a:rPr>
              <a:t>, </a:t>
            </a:r>
            <a:r>
              <a:rPr lang="es-ES" sz="2400" dirty="0">
                <a:solidFill>
                  <a:srgbClr val="000000"/>
                </a:solidFill>
                <a:latin typeface="Glacial Indifference"/>
              </a:rPr>
              <a:t>han</a:t>
            </a:r>
            <a:r>
              <a:rPr lang="en-US" sz="2400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s-ES" sz="2400" dirty="0">
                <a:solidFill>
                  <a:srgbClr val="000000"/>
                </a:solidFill>
                <a:latin typeface="Glacial Indifference"/>
              </a:rPr>
              <a:t>surgido</a:t>
            </a:r>
            <a:r>
              <a:rPr lang="en-US" sz="2400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s-ES" sz="2400" dirty="0">
                <a:solidFill>
                  <a:srgbClr val="000000"/>
                </a:solidFill>
                <a:latin typeface="Glacial Indifference"/>
              </a:rPr>
              <a:t>herramientas</a:t>
            </a:r>
            <a:r>
              <a:rPr lang="en-US" sz="2400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s-ES" sz="2400" dirty="0">
                <a:solidFill>
                  <a:srgbClr val="000000"/>
                </a:solidFill>
                <a:latin typeface="Glacial Indifference"/>
              </a:rPr>
              <a:t>como</a:t>
            </a:r>
            <a:r>
              <a:rPr lang="en-US" sz="2400" dirty="0">
                <a:solidFill>
                  <a:srgbClr val="000000"/>
                </a:solidFill>
                <a:latin typeface="Glacial Indifference"/>
              </a:rPr>
              <a:t> Spark.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6337192" y="9486900"/>
            <a:ext cx="983781" cy="568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445"/>
              </a:lnSpc>
            </a:pPr>
            <a:r>
              <a:rPr lang="en-US" sz="3500" dirty="0">
                <a:solidFill>
                  <a:srgbClr val="DD6444"/>
                </a:solidFill>
                <a:latin typeface="Hagrid Heavy"/>
              </a:rPr>
              <a:t>01</a:t>
            </a:r>
          </a:p>
        </p:txBody>
      </p:sp>
    </p:spTree>
  </p:cSld>
  <p:clrMapOvr>
    <a:masterClrMapping/>
  </p:clrMapOvr>
  <p:transition spd="slow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Imagen 32">
            <a:extLst>
              <a:ext uri="{FF2B5EF4-FFF2-40B4-BE49-F238E27FC236}">
                <a16:creationId xmlns:a16="http://schemas.microsoft.com/office/drawing/2014/main" id="{4A3828EB-9C26-BD93-767E-7DD9DF550C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979"/>
            <a:ext cx="18288000" cy="10193040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15000"/>
          </a:blip>
          <a:srcRect t="7850" b="7850"/>
          <a:stretch>
            <a:fillRect/>
          </a:stretch>
        </p:blipFill>
        <p:spPr>
          <a:xfrm>
            <a:off x="0" y="0"/>
            <a:ext cx="18288000" cy="104775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028700" y="1800229"/>
            <a:ext cx="7444650" cy="7246245"/>
            <a:chOff x="0" y="0"/>
            <a:chExt cx="1960731" cy="190847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960731" cy="1908476"/>
            </a:xfrm>
            <a:custGeom>
              <a:avLst/>
              <a:gdLst/>
              <a:ahLst/>
              <a:cxnLst/>
              <a:rect l="l" t="t" r="r" b="b"/>
              <a:pathLst>
                <a:path w="1960731" h="1908476">
                  <a:moveTo>
                    <a:pt x="0" y="0"/>
                  </a:moveTo>
                  <a:lnTo>
                    <a:pt x="1960731" y="0"/>
                  </a:lnTo>
                  <a:lnTo>
                    <a:pt x="1960731" y="1908476"/>
                  </a:lnTo>
                  <a:lnTo>
                    <a:pt x="0" y="1908476"/>
                  </a:lnTo>
                  <a:close/>
                </a:path>
              </a:pathLst>
            </a:custGeom>
            <a:solidFill>
              <a:srgbClr val="DD6444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80"/>
                </a:lnSpc>
              </a:pPr>
              <a:endParaRPr dirty="0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8473350" y="5499551"/>
            <a:ext cx="4392975" cy="3546923"/>
            <a:chOff x="0" y="0"/>
            <a:chExt cx="1156998" cy="93416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156998" cy="934169"/>
            </a:xfrm>
            <a:custGeom>
              <a:avLst/>
              <a:gdLst/>
              <a:ahLst/>
              <a:cxnLst/>
              <a:rect l="l" t="t" r="r" b="b"/>
              <a:pathLst>
                <a:path w="1156998" h="934169">
                  <a:moveTo>
                    <a:pt x="0" y="0"/>
                  </a:moveTo>
                  <a:lnTo>
                    <a:pt x="1156998" y="0"/>
                  </a:lnTo>
                  <a:lnTo>
                    <a:pt x="1156998" y="934169"/>
                  </a:lnTo>
                  <a:lnTo>
                    <a:pt x="0" y="934169"/>
                  </a:lnTo>
                  <a:close/>
                </a:path>
              </a:pathLst>
            </a:custGeom>
            <a:solidFill>
              <a:srgbClr val="EBEBE8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80"/>
                </a:lnSpc>
              </a:pPr>
              <a:endParaRPr dirty="0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2866325" y="5499551"/>
            <a:ext cx="4392975" cy="3546923"/>
            <a:chOff x="0" y="0"/>
            <a:chExt cx="1156998" cy="934169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156998" cy="934169"/>
            </a:xfrm>
            <a:custGeom>
              <a:avLst/>
              <a:gdLst/>
              <a:ahLst/>
              <a:cxnLst/>
              <a:rect l="l" t="t" r="r" b="b"/>
              <a:pathLst>
                <a:path w="1156998" h="934169">
                  <a:moveTo>
                    <a:pt x="0" y="0"/>
                  </a:moveTo>
                  <a:lnTo>
                    <a:pt x="1156998" y="0"/>
                  </a:lnTo>
                  <a:lnTo>
                    <a:pt x="1156998" y="934169"/>
                  </a:lnTo>
                  <a:lnTo>
                    <a:pt x="0" y="934169"/>
                  </a:lnTo>
                  <a:close/>
                </a:path>
              </a:pathLst>
            </a:custGeom>
            <a:solidFill>
              <a:srgbClr val="FA9265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80"/>
                </a:lnSpc>
              </a:pPr>
              <a:endParaRPr dirty="0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8473350" y="1800229"/>
            <a:ext cx="4392975" cy="3546923"/>
            <a:chOff x="0" y="0"/>
            <a:chExt cx="1156998" cy="934169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156998" cy="934169"/>
            </a:xfrm>
            <a:custGeom>
              <a:avLst/>
              <a:gdLst/>
              <a:ahLst/>
              <a:cxnLst/>
              <a:rect l="l" t="t" r="r" b="b"/>
              <a:pathLst>
                <a:path w="1156998" h="934169">
                  <a:moveTo>
                    <a:pt x="0" y="0"/>
                  </a:moveTo>
                  <a:lnTo>
                    <a:pt x="1156998" y="0"/>
                  </a:lnTo>
                  <a:lnTo>
                    <a:pt x="1156998" y="934169"/>
                  </a:lnTo>
                  <a:lnTo>
                    <a:pt x="0" y="934169"/>
                  </a:lnTo>
                  <a:close/>
                </a:path>
              </a:pathLst>
            </a:custGeom>
            <a:solidFill>
              <a:srgbClr val="E4AF55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80"/>
                </a:lnSpc>
              </a:pPr>
              <a:endParaRPr dirty="0"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2866325" y="1800229"/>
            <a:ext cx="4392975" cy="3546923"/>
            <a:chOff x="0" y="0"/>
            <a:chExt cx="1156998" cy="934169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156998" cy="934169"/>
            </a:xfrm>
            <a:custGeom>
              <a:avLst/>
              <a:gdLst/>
              <a:ahLst/>
              <a:cxnLst/>
              <a:rect l="l" t="t" r="r" b="b"/>
              <a:pathLst>
                <a:path w="1156998" h="934169">
                  <a:moveTo>
                    <a:pt x="0" y="0"/>
                  </a:moveTo>
                  <a:lnTo>
                    <a:pt x="1156998" y="0"/>
                  </a:lnTo>
                  <a:lnTo>
                    <a:pt x="1156998" y="934169"/>
                  </a:lnTo>
                  <a:lnTo>
                    <a:pt x="0" y="934169"/>
                  </a:lnTo>
                  <a:close/>
                </a:path>
              </a:pathLst>
            </a:custGeom>
            <a:solidFill>
              <a:srgbClr val="EBEBE8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80"/>
                </a:lnSpc>
              </a:pPr>
              <a:endParaRPr dirty="0"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7367347" y="9598395"/>
            <a:ext cx="967027" cy="339828"/>
            <a:chOff x="0" y="0"/>
            <a:chExt cx="254690" cy="89502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254690" cy="89502"/>
            </a:xfrm>
            <a:custGeom>
              <a:avLst/>
              <a:gdLst/>
              <a:ahLst/>
              <a:cxnLst/>
              <a:rect l="l" t="t" r="r" b="b"/>
              <a:pathLst>
                <a:path w="254690" h="89502">
                  <a:moveTo>
                    <a:pt x="0" y="0"/>
                  </a:moveTo>
                  <a:lnTo>
                    <a:pt x="254690" y="0"/>
                  </a:lnTo>
                  <a:lnTo>
                    <a:pt x="254690" y="89502"/>
                  </a:lnTo>
                  <a:lnTo>
                    <a:pt x="0" y="89502"/>
                  </a:lnTo>
                  <a:close/>
                </a:path>
              </a:pathLst>
            </a:custGeom>
            <a:solidFill>
              <a:srgbClr val="DD6444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80"/>
                </a:lnSpc>
              </a:pPr>
              <a:endParaRPr dirty="0"/>
            </a:p>
          </p:txBody>
        </p:sp>
      </p:grpSp>
      <p:pic>
        <p:nvPicPr>
          <p:cNvPr id="21" name="Picture 21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3146727" y="3905261"/>
            <a:ext cx="1825013" cy="947486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5247965" y="4071102"/>
            <a:ext cx="1913445" cy="875999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9731739" y="4018881"/>
            <a:ext cx="1876197" cy="833865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9538463" y="7615797"/>
            <a:ext cx="2262748" cy="754853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4143916" y="7472303"/>
            <a:ext cx="1852161" cy="1041841"/>
          </a:xfrm>
          <a:prstGeom prst="rect">
            <a:avLst/>
          </a:prstGeom>
        </p:spPr>
      </p:pic>
      <p:sp>
        <p:nvSpPr>
          <p:cNvPr id="26" name="TextBox 26"/>
          <p:cNvSpPr txBox="1"/>
          <p:nvPr/>
        </p:nvSpPr>
        <p:spPr>
          <a:xfrm>
            <a:off x="1588001" y="4542557"/>
            <a:ext cx="6326047" cy="11542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77"/>
              </a:lnSpc>
            </a:pPr>
            <a:r>
              <a:rPr lang="en-US" sz="7304" dirty="0">
                <a:solidFill>
                  <a:srgbClr val="FFFFFF"/>
                </a:solidFill>
                <a:latin typeface="Hagrid Heavy"/>
              </a:rPr>
              <a:t>OBJETIVOS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8849947" y="2529631"/>
            <a:ext cx="364456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74"/>
              </a:lnSpc>
            </a:pPr>
            <a:r>
              <a:rPr lang="es-ES" sz="2885" dirty="0">
                <a:solidFill>
                  <a:srgbClr val="000000"/>
                </a:solidFill>
                <a:latin typeface="Glacial Indifference Bold"/>
              </a:rPr>
              <a:t>Descarga</a:t>
            </a:r>
            <a:r>
              <a:rPr lang="en-US" sz="2885" dirty="0">
                <a:solidFill>
                  <a:srgbClr val="000000"/>
                </a:solidFill>
                <a:latin typeface="Glacial Indifference Bold"/>
              </a:rPr>
              <a:t> de </a:t>
            </a:r>
            <a:r>
              <a:rPr lang="es-ES" sz="2885" dirty="0">
                <a:solidFill>
                  <a:srgbClr val="000000"/>
                </a:solidFill>
                <a:latin typeface="Glacial Indifference Bold"/>
              </a:rPr>
              <a:t>datos</a:t>
            </a:r>
            <a:r>
              <a:rPr lang="en-US" sz="2885" dirty="0">
                <a:solidFill>
                  <a:srgbClr val="000000"/>
                </a:solidFill>
                <a:latin typeface="Glacial Indifference Bold"/>
              </a:rPr>
              <a:t> y </a:t>
            </a:r>
            <a:r>
              <a:rPr lang="es-ES" sz="2885" dirty="0">
                <a:solidFill>
                  <a:srgbClr val="000000"/>
                </a:solidFill>
                <a:latin typeface="Glacial Indifference Bold"/>
              </a:rPr>
              <a:t>preparación</a:t>
            </a:r>
            <a:r>
              <a:rPr lang="en-US" sz="2885" dirty="0">
                <a:solidFill>
                  <a:srgbClr val="000000"/>
                </a:solidFill>
                <a:latin typeface="Glacial Indifference Bold"/>
              </a:rPr>
              <a:t> del </a:t>
            </a:r>
            <a:r>
              <a:rPr lang="es-ES" sz="2885" dirty="0">
                <a:solidFill>
                  <a:srgbClr val="000000"/>
                </a:solidFill>
                <a:latin typeface="Glacial Indifference Bold"/>
              </a:rPr>
              <a:t>DataSet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3242923" y="2529631"/>
            <a:ext cx="3644569" cy="820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74"/>
              </a:lnSpc>
            </a:pPr>
            <a:r>
              <a:rPr lang="es-ES" sz="2885" dirty="0">
                <a:solidFill>
                  <a:srgbClr val="171616"/>
                </a:solidFill>
                <a:latin typeface="Glacial Indifference Bold"/>
              </a:rPr>
              <a:t>Implementación</a:t>
            </a:r>
            <a:r>
              <a:rPr lang="en-US" sz="2885" dirty="0">
                <a:solidFill>
                  <a:srgbClr val="171616"/>
                </a:solidFill>
                <a:latin typeface="Glacial Indifference Bold"/>
              </a:rPr>
              <a:t> de queries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8854736" y="6228953"/>
            <a:ext cx="3644569" cy="820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74"/>
              </a:lnSpc>
            </a:pPr>
            <a:r>
              <a:rPr lang="es-ES" sz="2885" dirty="0">
                <a:solidFill>
                  <a:srgbClr val="171616"/>
                </a:solidFill>
                <a:latin typeface="Glacial Indifference Bold"/>
              </a:rPr>
              <a:t>Visualización</a:t>
            </a:r>
            <a:r>
              <a:rPr lang="en-US" sz="2885" dirty="0">
                <a:solidFill>
                  <a:srgbClr val="171616"/>
                </a:solidFill>
                <a:latin typeface="Glacial Indifference Bold"/>
              </a:rPr>
              <a:t> </a:t>
            </a:r>
            <a:r>
              <a:rPr lang="es-ES" sz="2885" dirty="0">
                <a:solidFill>
                  <a:srgbClr val="171616"/>
                </a:solidFill>
                <a:latin typeface="Glacial Indifference Bold"/>
              </a:rPr>
              <a:t>gráfica</a:t>
            </a:r>
            <a:r>
              <a:rPr lang="en-US" sz="2885" dirty="0">
                <a:solidFill>
                  <a:srgbClr val="171616"/>
                </a:solidFill>
                <a:latin typeface="Glacial Indifference Bold"/>
              </a:rPr>
              <a:t> de </a:t>
            </a:r>
            <a:r>
              <a:rPr lang="es-ES" sz="2885" dirty="0">
                <a:solidFill>
                  <a:srgbClr val="171616"/>
                </a:solidFill>
                <a:latin typeface="Glacial Indifference Bold"/>
              </a:rPr>
              <a:t>los</a:t>
            </a:r>
            <a:r>
              <a:rPr lang="en-US" sz="2885" dirty="0">
                <a:solidFill>
                  <a:srgbClr val="171616"/>
                </a:solidFill>
                <a:latin typeface="Glacial Indifference Bold"/>
              </a:rPr>
              <a:t> </a:t>
            </a:r>
            <a:r>
              <a:rPr lang="es-ES" sz="2885" dirty="0">
                <a:solidFill>
                  <a:srgbClr val="171616"/>
                </a:solidFill>
                <a:latin typeface="Glacial Indifference Bold"/>
              </a:rPr>
              <a:t>resultados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3247712" y="6228953"/>
            <a:ext cx="3644569" cy="820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74"/>
              </a:lnSpc>
            </a:pPr>
            <a:r>
              <a:rPr lang="es-ES" sz="2885" dirty="0">
                <a:solidFill>
                  <a:srgbClr val="000000"/>
                </a:solidFill>
                <a:latin typeface="Glacial Indifference Bold"/>
              </a:rPr>
              <a:t>Despliegue</a:t>
            </a:r>
            <a:r>
              <a:rPr lang="en-US" sz="2885" dirty="0">
                <a:solidFill>
                  <a:srgbClr val="000000"/>
                </a:solidFill>
                <a:latin typeface="Glacial Indifference Bold"/>
              </a:rPr>
              <a:t> </a:t>
            </a:r>
            <a:r>
              <a:rPr lang="es-ES" sz="2885" dirty="0">
                <a:solidFill>
                  <a:srgbClr val="000000"/>
                </a:solidFill>
                <a:latin typeface="Glacial Indifference Bold"/>
              </a:rPr>
              <a:t>en</a:t>
            </a:r>
            <a:r>
              <a:rPr lang="en-US" sz="2885" dirty="0">
                <a:solidFill>
                  <a:srgbClr val="000000"/>
                </a:solidFill>
                <a:latin typeface="Glacial Indifference Bold"/>
              </a:rPr>
              <a:t> </a:t>
            </a:r>
            <a:r>
              <a:rPr lang="es-ES" sz="2885" dirty="0">
                <a:solidFill>
                  <a:srgbClr val="000000"/>
                </a:solidFill>
                <a:latin typeface="Glacial Indifference Bold"/>
              </a:rPr>
              <a:t>clúster</a:t>
            </a:r>
            <a:r>
              <a:rPr lang="en-US" sz="2885" dirty="0">
                <a:solidFill>
                  <a:srgbClr val="000000"/>
                </a:solidFill>
                <a:latin typeface="Glacial Indifference Bold"/>
              </a:rPr>
              <a:t> de AWS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6191435" y="9486900"/>
            <a:ext cx="983781" cy="568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445"/>
              </a:lnSpc>
            </a:pPr>
            <a:r>
              <a:rPr lang="en-US" sz="3500" dirty="0">
                <a:solidFill>
                  <a:srgbClr val="DD6444"/>
                </a:solidFill>
                <a:latin typeface="Hagrid Heavy"/>
              </a:rPr>
              <a:t>02</a:t>
            </a:r>
          </a:p>
        </p:txBody>
      </p:sp>
    </p:spTree>
  </p:cSld>
  <p:clrMapOvr>
    <a:masterClrMapping/>
  </p:clrMapOvr>
  <p:transition spd="slow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n 17">
            <a:extLst>
              <a:ext uri="{FF2B5EF4-FFF2-40B4-BE49-F238E27FC236}">
                <a16:creationId xmlns:a16="http://schemas.microsoft.com/office/drawing/2014/main" id="{A888A59E-2D6E-BFE9-4437-A2F7C7B1B3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91" y="58421"/>
            <a:ext cx="18239309" cy="10228579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5">
            <a:alphaModFix amt="15000"/>
          </a:blip>
          <a:srcRect t="7850" b="7850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 rot="-12660">
            <a:off x="1059420" y="4991729"/>
            <a:ext cx="6465980" cy="0"/>
          </a:xfrm>
          <a:prstGeom prst="line">
            <a:avLst/>
          </a:prstGeom>
          <a:ln w="47625" cap="flat">
            <a:solidFill>
              <a:srgbClr val="DD644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 rot="-12660">
            <a:off x="1028766" y="9752587"/>
            <a:ext cx="6465980" cy="0"/>
          </a:xfrm>
          <a:prstGeom prst="line">
            <a:avLst/>
          </a:prstGeom>
          <a:ln w="47625" cap="flat">
            <a:solidFill>
              <a:srgbClr val="DD6444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rcRect b="7974"/>
          <a:stretch>
            <a:fillRect/>
          </a:stretch>
        </p:blipFill>
        <p:spPr>
          <a:xfrm>
            <a:off x="8703265" y="0"/>
            <a:ext cx="9627598" cy="2797144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8746097" y="2840006"/>
            <a:ext cx="11220349" cy="3151355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028700" y="904875"/>
            <a:ext cx="9083773" cy="1892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526"/>
              </a:lnSpc>
            </a:pPr>
            <a:r>
              <a:rPr lang="en-US" sz="5376" dirty="0">
                <a:solidFill>
                  <a:srgbClr val="DD6444"/>
                </a:solidFill>
                <a:latin typeface="Hagrid Heavy Bold"/>
              </a:rPr>
              <a:t>DESCARGA DE LOS DATOS</a:t>
            </a:r>
          </a:p>
        </p:txBody>
      </p:sp>
      <p:pic>
        <p:nvPicPr>
          <p:cNvPr id="11" name="Picture 1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rcRect t="724" b="724"/>
          <a:stretch>
            <a:fillRect/>
          </a:stretch>
        </p:blipFill>
        <p:spPr>
          <a:xfrm>
            <a:off x="8733974" y="6010964"/>
            <a:ext cx="9584766" cy="5313278"/>
          </a:xfrm>
          <a:prstGeom prst="rect">
            <a:avLst/>
          </a:prstGeom>
        </p:spPr>
      </p:pic>
      <p:sp>
        <p:nvSpPr>
          <p:cNvPr id="10" name="AutoShape 10"/>
          <p:cNvSpPr/>
          <p:nvPr/>
        </p:nvSpPr>
        <p:spPr>
          <a:xfrm>
            <a:off x="8746097" y="5991361"/>
            <a:ext cx="9846702" cy="33336"/>
          </a:xfrm>
          <a:prstGeom prst="line">
            <a:avLst/>
          </a:prstGeom>
          <a:ln w="85725" cap="flat">
            <a:solidFill>
              <a:srgbClr val="DD644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TextBox 12"/>
          <p:cNvSpPr txBox="1"/>
          <p:nvPr/>
        </p:nvSpPr>
        <p:spPr>
          <a:xfrm>
            <a:off x="1028700" y="5304754"/>
            <a:ext cx="2610655" cy="3751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120"/>
              </a:lnSpc>
              <a:spcBef>
                <a:spcPct val="0"/>
              </a:spcBef>
            </a:pPr>
            <a:r>
              <a:rPr lang="es-ES" sz="2400" u="none" dirty="0">
                <a:solidFill>
                  <a:srgbClr val="DD6444"/>
                </a:solidFill>
                <a:latin typeface="Glacial Indifference Bold"/>
              </a:rPr>
              <a:t>Haciendo</a:t>
            </a:r>
            <a:r>
              <a:rPr lang="en-US" sz="2400" u="none" dirty="0">
                <a:solidFill>
                  <a:srgbClr val="DD6444"/>
                </a:solidFill>
                <a:latin typeface="Glacial Indifference Bold"/>
              </a:rPr>
              <a:t> </a:t>
            </a:r>
            <a:r>
              <a:rPr lang="es-ES" sz="2400" u="none" dirty="0">
                <a:solidFill>
                  <a:srgbClr val="DD6444"/>
                </a:solidFill>
                <a:latin typeface="Glacial Indifference Bold"/>
              </a:rPr>
              <a:t>uso</a:t>
            </a:r>
            <a:r>
              <a:rPr lang="en-US" sz="2400" u="none" dirty="0">
                <a:solidFill>
                  <a:srgbClr val="DD6444"/>
                </a:solidFill>
                <a:latin typeface="Glacial Indifference Bold"/>
              </a:rPr>
              <a:t> de: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59354" y="3416985"/>
            <a:ext cx="6465936" cy="12759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359"/>
              </a:lnSpc>
            </a:pPr>
            <a:r>
              <a:rPr lang="en-US" sz="2400" dirty="0">
                <a:solidFill>
                  <a:srgbClr val="000000"/>
                </a:solidFill>
                <a:latin typeface="Glacial Indifference"/>
              </a:rPr>
              <a:t>Se </a:t>
            </a:r>
            <a:r>
              <a:rPr lang="es-ES" sz="2400" dirty="0">
                <a:solidFill>
                  <a:srgbClr val="000000"/>
                </a:solidFill>
                <a:latin typeface="Glacial Indifference"/>
              </a:rPr>
              <a:t>opto</a:t>
            </a:r>
            <a:r>
              <a:rPr lang="en-US" sz="2400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s-ES" sz="2400" dirty="0">
                <a:solidFill>
                  <a:srgbClr val="000000"/>
                </a:solidFill>
                <a:latin typeface="Glacial Indifference"/>
              </a:rPr>
              <a:t>por</a:t>
            </a:r>
            <a:r>
              <a:rPr lang="en-US" sz="2400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s-ES" sz="2400" dirty="0">
                <a:solidFill>
                  <a:srgbClr val="000000"/>
                </a:solidFill>
                <a:latin typeface="Glacial Indifference"/>
              </a:rPr>
              <a:t>crear</a:t>
            </a:r>
            <a:r>
              <a:rPr lang="en-US" sz="2400" dirty="0">
                <a:solidFill>
                  <a:srgbClr val="000000"/>
                </a:solidFill>
                <a:latin typeface="Glacial Indifference"/>
              </a:rPr>
              <a:t> un </a:t>
            </a:r>
            <a:r>
              <a:rPr lang="es-ES" sz="2400" dirty="0">
                <a:solidFill>
                  <a:srgbClr val="000000"/>
                </a:solidFill>
                <a:latin typeface="Glacial Indifference"/>
              </a:rPr>
              <a:t>programa</a:t>
            </a:r>
            <a:r>
              <a:rPr lang="en-US" sz="2400" dirty="0">
                <a:solidFill>
                  <a:srgbClr val="000000"/>
                </a:solidFill>
                <a:latin typeface="Glacial Indifference"/>
              </a:rPr>
              <a:t> que </a:t>
            </a:r>
            <a:r>
              <a:rPr lang="es-ES" sz="2400" dirty="0">
                <a:solidFill>
                  <a:srgbClr val="000000"/>
                </a:solidFill>
                <a:latin typeface="Glacial Indifference"/>
              </a:rPr>
              <a:t>realizará</a:t>
            </a:r>
            <a:r>
              <a:rPr lang="en-US" sz="2400" dirty="0">
                <a:solidFill>
                  <a:srgbClr val="000000"/>
                </a:solidFill>
                <a:latin typeface="Glacial Indifference"/>
              </a:rPr>
              <a:t> la </a:t>
            </a:r>
            <a:r>
              <a:rPr lang="es-ES" sz="2400" dirty="0">
                <a:solidFill>
                  <a:srgbClr val="000000"/>
                </a:solidFill>
                <a:latin typeface="Glacial Indifference"/>
              </a:rPr>
              <a:t>descarga</a:t>
            </a:r>
            <a:r>
              <a:rPr lang="en-US" sz="2400" dirty="0">
                <a:solidFill>
                  <a:srgbClr val="000000"/>
                </a:solidFill>
                <a:latin typeface="Glacial Indifference"/>
              </a:rPr>
              <a:t> de </a:t>
            </a:r>
            <a:r>
              <a:rPr lang="es-ES" sz="2400" dirty="0">
                <a:solidFill>
                  <a:srgbClr val="000000"/>
                </a:solidFill>
                <a:latin typeface="Glacial Indifference"/>
              </a:rPr>
              <a:t>manera</a:t>
            </a:r>
            <a:r>
              <a:rPr lang="en-US" sz="2400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s-ES" sz="2400" dirty="0">
                <a:solidFill>
                  <a:srgbClr val="000000"/>
                </a:solidFill>
                <a:latin typeface="Glacial Indifference"/>
              </a:rPr>
              <a:t>automática</a:t>
            </a:r>
            <a:r>
              <a:rPr lang="en-US" sz="2400" dirty="0">
                <a:solidFill>
                  <a:srgbClr val="000000"/>
                </a:solidFill>
                <a:latin typeface="Glacial Indifference"/>
              </a:rPr>
              <a:t> a </a:t>
            </a:r>
            <a:r>
              <a:rPr lang="es-ES" sz="2400" dirty="0">
                <a:solidFill>
                  <a:srgbClr val="000000"/>
                </a:solidFill>
                <a:latin typeface="Glacial Indifference"/>
              </a:rPr>
              <a:t>partir</a:t>
            </a:r>
            <a:r>
              <a:rPr lang="en-US" sz="2400" dirty="0">
                <a:solidFill>
                  <a:srgbClr val="000000"/>
                </a:solidFill>
                <a:latin typeface="Glacial Indifference"/>
              </a:rPr>
              <a:t> de la </a:t>
            </a:r>
            <a:r>
              <a:rPr lang="es-ES" sz="2400" dirty="0">
                <a:solidFill>
                  <a:srgbClr val="000000"/>
                </a:solidFill>
                <a:latin typeface="Glacial Indifference"/>
              </a:rPr>
              <a:t>página</a:t>
            </a:r>
            <a:r>
              <a:rPr lang="en-US" sz="2400" dirty="0">
                <a:solidFill>
                  <a:srgbClr val="000000"/>
                </a:solidFill>
                <a:latin typeface="Glacial Indifference"/>
              </a:rPr>
              <a:t> de la AEMET. 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28700" y="6908872"/>
            <a:ext cx="4843691" cy="3751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20"/>
              </a:lnSpc>
            </a:pPr>
            <a:r>
              <a:rPr lang="es-ES" sz="2400" dirty="0">
                <a:solidFill>
                  <a:srgbClr val="DD6444"/>
                </a:solidFill>
                <a:latin typeface="Glacial Indifference Bold"/>
              </a:rPr>
              <a:t>Necesitaremos</a:t>
            </a:r>
            <a:r>
              <a:rPr lang="en-US" sz="2400" dirty="0">
                <a:solidFill>
                  <a:srgbClr val="DD6444"/>
                </a:solidFill>
                <a:latin typeface="Glacial Indifference Bold"/>
              </a:rPr>
              <a:t> </a:t>
            </a:r>
            <a:r>
              <a:rPr lang="es-ES" sz="2400" dirty="0">
                <a:solidFill>
                  <a:srgbClr val="DD6444"/>
                </a:solidFill>
                <a:latin typeface="Glacial Indifference Bold"/>
              </a:rPr>
              <a:t>proporcionarle</a:t>
            </a:r>
            <a:r>
              <a:rPr lang="en-US" sz="2400" dirty="0">
                <a:solidFill>
                  <a:srgbClr val="DD6444"/>
                </a:solidFill>
                <a:latin typeface="Glacial Indifference Bold"/>
              </a:rPr>
              <a:t>: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59705" y="7454998"/>
            <a:ext cx="6465936" cy="21480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just">
              <a:lnSpc>
                <a:spcPts val="3359"/>
              </a:lnSpc>
              <a:buFont typeface="Arial"/>
              <a:buChar char="•"/>
            </a:pPr>
            <a:r>
              <a:rPr lang="es-ES" sz="2400" dirty="0">
                <a:solidFill>
                  <a:srgbClr val="000000"/>
                </a:solidFill>
                <a:latin typeface="Glacial Indifference"/>
              </a:rPr>
              <a:t>Ruta</a:t>
            </a:r>
            <a:r>
              <a:rPr lang="en-US" sz="2400" dirty="0">
                <a:solidFill>
                  <a:srgbClr val="000000"/>
                </a:solidFill>
                <a:latin typeface="Glacial Indifference"/>
              </a:rPr>
              <a:t> del </a:t>
            </a:r>
            <a:r>
              <a:rPr lang="es-ES" sz="2400" dirty="0">
                <a:solidFill>
                  <a:srgbClr val="000000"/>
                </a:solidFill>
                <a:latin typeface="Glacial Indifference"/>
              </a:rPr>
              <a:t>controlador</a:t>
            </a:r>
            <a:r>
              <a:rPr lang="en-US" sz="2400" dirty="0">
                <a:solidFill>
                  <a:srgbClr val="000000"/>
                </a:solidFill>
                <a:latin typeface="Glacial Indifference"/>
              </a:rPr>
              <a:t> del </a:t>
            </a:r>
            <a:r>
              <a:rPr lang="es-ES" sz="2400" dirty="0">
                <a:solidFill>
                  <a:srgbClr val="000000"/>
                </a:solidFill>
                <a:latin typeface="Glacial Indifference"/>
              </a:rPr>
              <a:t>navegador</a:t>
            </a:r>
          </a:p>
          <a:p>
            <a:pPr marL="518160" lvl="1" indent="-259080" algn="just">
              <a:lnSpc>
                <a:spcPts val="3359"/>
              </a:lnSpc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latin typeface="Glacial Indifference"/>
              </a:rPr>
              <a:t>URL de AEMET </a:t>
            </a:r>
            <a:r>
              <a:rPr lang="es-ES" sz="2400" dirty="0">
                <a:solidFill>
                  <a:srgbClr val="000000"/>
                </a:solidFill>
                <a:latin typeface="Glacial Indifference"/>
              </a:rPr>
              <a:t>OpenData</a:t>
            </a:r>
          </a:p>
          <a:p>
            <a:pPr marL="518160" lvl="1" indent="-259080" algn="just">
              <a:lnSpc>
                <a:spcPts val="3359"/>
              </a:lnSpc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latin typeface="Glacial Indifference"/>
              </a:rPr>
              <a:t>Clave API </a:t>
            </a:r>
          </a:p>
          <a:p>
            <a:pPr marL="518160" lvl="1" indent="-259080" algn="just">
              <a:lnSpc>
                <a:spcPts val="3359"/>
              </a:lnSpc>
              <a:buFont typeface="Arial"/>
              <a:buChar char="•"/>
            </a:pPr>
            <a:r>
              <a:rPr lang="es-ES" sz="2400" dirty="0">
                <a:solidFill>
                  <a:srgbClr val="000000"/>
                </a:solidFill>
                <a:latin typeface="Glacial Indifference"/>
              </a:rPr>
              <a:t>Año</a:t>
            </a:r>
            <a:r>
              <a:rPr lang="en-US" sz="2400" dirty="0">
                <a:solidFill>
                  <a:srgbClr val="000000"/>
                </a:solidFill>
                <a:latin typeface="Glacial Indifference"/>
              </a:rPr>
              <a:t> de </a:t>
            </a:r>
            <a:r>
              <a:rPr lang="es-VE" sz="2400" dirty="0">
                <a:solidFill>
                  <a:srgbClr val="000000"/>
                </a:solidFill>
                <a:latin typeface="Glacial Indifference"/>
              </a:rPr>
              <a:t>inicio</a:t>
            </a:r>
            <a:r>
              <a:rPr lang="en-US" sz="2400" dirty="0">
                <a:solidFill>
                  <a:srgbClr val="000000"/>
                </a:solidFill>
                <a:latin typeface="Glacial Indifference"/>
              </a:rPr>
              <a:t> y fin de </a:t>
            </a:r>
            <a:r>
              <a:rPr lang="es-ES" sz="2400" dirty="0">
                <a:solidFill>
                  <a:srgbClr val="000000"/>
                </a:solidFill>
                <a:latin typeface="Glacial Indifference"/>
              </a:rPr>
              <a:t>los</a:t>
            </a:r>
            <a:r>
              <a:rPr lang="en-US" sz="2400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s-ES" sz="2400" dirty="0">
                <a:solidFill>
                  <a:srgbClr val="000000"/>
                </a:solidFill>
                <a:latin typeface="Glacial Indifference"/>
              </a:rPr>
              <a:t>datos</a:t>
            </a:r>
            <a:r>
              <a:rPr lang="en-US" sz="2400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s-ES" sz="2400" dirty="0">
                <a:solidFill>
                  <a:srgbClr val="000000"/>
                </a:solidFill>
                <a:latin typeface="Glacial Indifference"/>
              </a:rPr>
              <a:t>deseados</a:t>
            </a:r>
          </a:p>
          <a:p>
            <a:pPr marL="518160" lvl="1" indent="-259080" algn="just">
              <a:lnSpc>
                <a:spcPts val="3359"/>
              </a:lnSpc>
              <a:buFont typeface="Arial"/>
              <a:buChar char="•"/>
            </a:pPr>
            <a:r>
              <a:rPr lang="es-ES" sz="2400" dirty="0">
                <a:solidFill>
                  <a:srgbClr val="000000"/>
                </a:solidFill>
                <a:latin typeface="Glacial Indifference"/>
              </a:rPr>
              <a:t>Ubicación</a:t>
            </a:r>
            <a:r>
              <a:rPr lang="en-US" sz="2400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s-ES" sz="2400" dirty="0">
                <a:solidFill>
                  <a:srgbClr val="000000"/>
                </a:solidFill>
                <a:latin typeface="Glacial Indifference"/>
              </a:rPr>
              <a:t>donde</a:t>
            </a:r>
            <a:r>
              <a:rPr lang="en-US" sz="2400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s-ES" sz="2400" dirty="0">
                <a:solidFill>
                  <a:srgbClr val="000000"/>
                </a:solidFill>
                <a:latin typeface="Glacial Indifference"/>
              </a:rPr>
              <a:t>guardar</a:t>
            </a:r>
            <a:r>
              <a:rPr lang="en-US" sz="2400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s-ES" sz="2400" dirty="0">
                <a:solidFill>
                  <a:srgbClr val="000000"/>
                </a:solidFill>
                <a:latin typeface="Glacial Indifference"/>
              </a:rPr>
              <a:t>los</a:t>
            </a:r>
            <a:r>
              <a:rPr lang="en-US" sz="2400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s-ES" sz="2400" dirty="0">
                <a:solidFill>
                  <a:srgbClr val="000000"/>
                </a:solidFill>
                <a:latin typeface="Glacial Indifference"/>
              </a:rPr>
              <a:t>datos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59529" y="5817307"/>
            <a:ext cx="6465936" cy="834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just">
              <a:lnSpc>
                <a:spcPts val="3359"/>
              </a:lnSpc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latin typeface="Glacial Indifference"/>
              </a:rPr>
              <a:t>Java</a:t>
            </a:r>
          </a:p>
          <a:p>
            <a:pPr marL="518160" lvl="1" indent="-259080" algn="just">
              <a:lnSpc>
                <a:spcPts val="3359"/>
              </a:lnSpc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latin typeface="Glacial Indifference"/>
              </a:rPr>
              <a:t>Selenium</a:t>
            </a:r>
          </a:p>
        </p:txBody>
      </p:sp>
      <p:sp>
        <p:nvSpPr>
          <p:cNvPr id="9" name="AutoShape 9"/>
          <p:cNvSpPr/>
          <p:nvPr/>
        </p:nvSpPr>
        <p:spPr>
          <a:xfrm rot="-5400000">
            <a:off x="3443053" y="5217319"/>
            <a:ext cx="10520362" cy="0"/>
          </a:xfrm>
          <a:prstGeom prst="line">
            <a:avLst/>
          </a:prstGeom>
          <a:ln w="85725" cap="flat">
            <a:solidFill>
              <a:srgbClr val="DD644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AutoShape 8"/>
          <p:cNvSpPr/>
          <p:nvPr/>
        </p:nvSpPr>
        <p:spPr>
          <a:xfrm>
            <a:off x="8703234" y="2797144"/>
            <a:ext cx="9889566" cy="0"/>
          </a:xfrm>
          <a:prstGeom prst="line">
            <a:avLst/>
          </a:prstGeom>
          <a:ln w="85725" cap="flat">
            <a:solidFill>
              <a:srgbClr val="DD6444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767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Imagen 24">
            <a:extLst>
              <a:ext uri="{FF2B5EF4-FFF2-40B4-BE49-F238E27FC236}">
                <a16:creationId xmlns:a16="http://schemas.microsoft.com/office/drawing/2014/main" id="{D0A22848-BFB4-81D3-6954-9FDF91F53C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5" y="0"/>
            <a:ext cx="18288000" cy="10263166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15000"/>
          </a:blip>
          <a:srcRect t="7850" b="7850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727602" y="1736841"/>
            <a:ext cx="6326047" cy="1862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372"/>
              </a:lnSpc>
            </a:pPr>
            <a:r>
              <a:rPr lang="en-US" sz="5804" dirty="0">
                <a:solidFill>
                  <a:srgbClr val="DD6444"/>
                </a:solidFill>
                <a:latin typeface="Hagrid Heavy"/>
              </a:rPr>
              <a:t>PREPARACIÓN DEL DATASET</a:t>
            </a:r>
          </a:p>
        </p:txBody>
      </p:sp>
      <p:sp>
        <p:nvSpPr>
          <p:cNvPr id="4" name="AutoShape 4"/>
          <p:cNvSpPr/>
          <p:nvPr/>
        </p:nvSpPr>
        <p:spPr>
          <a:xfrm rot="-5388815">
            <a:off x="3454113" y="5542414"/>
            <a:ext cx="7778952" cy="0"/>
          </a:xfrm>
          <a:prstGeom prst="line">
            <a:avLst/>
          </a:prstGeom>
          <a:ln w="47625" cap="flat">
            <a:solidFill>
              <a:srgbClr val="DD6444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5" name="Group 5"/>
          <p:cNvGrpSpPr/>
          <p:nvPr/>
        </p:nvGrpSpPr>
        <p:grpSpPr>
          <a:xfrm>
            <a:off x="17375439" y="9601466"/>
            <a:ext cx="967027" cy="339828"/>
            <a:chOff x="0" y="0"/>
            <a:chExt cx="254690" cy="8950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54690" cy="89502"/>
            </a:xfrm>
            <a:custGeom>
              <a:avLst/>
              <a:gdLst/>
              <a:ahLst/>
              <a:cxnLst/>
              <a:rect l="l" t="t" r="r" b="b"/>
              <a:pathLst>
                <a:path w="254690" h="89502">
                  <a:moveTo>
                    <a:pt x="0" y="0"/>
                  </a:moveTo>
                  <a:lnTo>
                    <a:pt x="254690" y="0"/>
                  </a:lnTo>
                  <a:lnTo>
                    <a:pt x="254690" y="89502"/>
                  </a:lnTo>
                  <a:lnTo>
                    <a:pt x="0" y="89502"/>
                  </a:lnTo>
                  <a:close/>
                </a:path>
              </a:pathLst>
            </a:custGeom>
            <a:solidFill>
              <a:srgbClr val="DD6444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80"/>
                </a:lnSpc>
              </a:pPr>
              <a:endParaRPr dirty="0"/>
            </a:p>
          </p:txBody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95232" y="4096430"/>
            <a:ext cx="6483291" cy="54273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9001791" y="1781540"/>
            <a:ext cx="2495212" cy="9105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21"/>
              </a:lnSpc>
            </a:pPr>
            <a:r>
              <a:rPr lang="en-US" sz="5686" dirty="0">
                <a:solidFill>
                  <a:srgbClr val="DD6444"/>
                </a:solidFill>
                <a:latin typeface="Hagrid Heavy"/>
              </a:rPr>
              <a:t>01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427113" y="2876497"/>
            <a:ext cx="3644569" cy="820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174"/>
              </a:lnSpc>
              <a:spcBef>
                <a:spcPct val="0"/>
              </a:spcBef>
            </a:pPr>
            <a:r>
              <a:rPr lang="es-ES" sz="2885" u="none" dirty="0">
                <a:solidFill>
                  <a:srgbClr val="171616"/>
                </a:solidFill>
                <a:latin typeface="Glacial Indifference Bold"/>
              </a:rPr>
              <a:t>Transformación</a:t>
            </a:r>
            <a:r>
              <a:rPr lang="en-US" sz="2885" u="none" dirty="0">
                <a:solidFill>
                  <a:srgbClr val="171616"/>
                </a:solidFill>
                <a:latin typeface="Glacial Indifference Bold"/>
              </a:rPr>
              <a:t> JSON 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424718" y="3776138"/>
            <a:ext cx="3649358" cy="7160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51"/>
              </a:lnSpc>
            </a:pPr>
            <a:r>
              <a:rPr lang="es-ES" sz="2036" dirty="0">
                <a:solidFill>
                  <a:srgbClr val="000000"/>
                </a:solidFill>
                <a:latin typeface="Glacial Indifference"/>
              </a:rPr>
              <a:t>Información</a:t>
            </a:r>
            <a:r>
              <a:rPr lang="en-US" sz="2036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s-ES" sz="2036" dirty="0">
                <a:solidFill>
                  <a:srgbClr val="000000"/>
                </a:solidFill>
                <a:latin typeface="Glacial Indifference"/>
              </a:rPr>
              <a:t>en</a:t>
            </a:r>
            <a:r>
              <a:rPr lang="en-US" sz="2036" dirty="0">
                <a:solidFill>
                  <a:srgbClr val="000000"/>
                </a:solidFill>
                <a:latin typeface="Glacial Indifference"/>
              </a:rPr>
              <a:t> JSON </a:t>
            </a:r>
            <a:r>
              <a:rPr lang="es-ES" sz="2036" dirty="0">
                <a:solidFill>
                  <a:srgbClr val="000000"/>
                </a:solidFill>
                <a:latin typeface="Glacial Indifference"/>
              </a:rPr>
              <a:t>multilínea</a:t>
            </a:r>
            <a:r>
              <a:rPr lang="en-US" sz="2036" dirty="0">
                <a:solidFill>
                  <a:srgbClr val="000000"/>
                </a:solidFill>
                <a:latin typeface="Glacial Indifference"/>
              </a:rPr>
              <a:t> a un JSON con </a:t>
            </a:r>
            <a:r>
              <a:rPr lang="es-ES" sz="2036" dirty="0">
                <a:solidFill>
                  <a:srgbClr val="000000"/>
                </a:solidFill>
                <a:latin typeface="Glacial Indifference"/>
              </a:rPr>
              <a:t>una</a:t>
            </a:r>
            <a:r>
              <a:rPr lang="en-US" sz="2036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s-US" sz="2036" dirty="0">
                <a:solidFill>
                  <a:srgbClr val="000000"/>
                </a:solidFill>
                <a:latin typeface="Glacial Indifference"/>
              </a:rPr>
              <a:t>única</a:t>
            </a:r>
            <a:r>
              <a:rPr lang="en-US" sz="2036" dirty="0">
                <a:solidFill>
                  <a:srgbClr val="000000"/>
                </a:solidFill>
                <a:latin typeface="Glacial Indifference"/>
              </a:rPr>
              <a:t> lineal.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203234" y="1781540"/>
            <a:ext cx="2495212" cy="9105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21"/>
              </a:lnSpc>
            </a:pPr>
            <a:r>
              <a:rPr lang="en-US" sz="5686" dirty="0">
                <a:solidFill>
                  <a:srgbClr val="DD6444"/>
                </a:solidFill>
                <a:latin typeface="Hagrid Heavy"/>
              </a:rPr>
              <a:t>02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628556" y="2876497"/>
            <a:ext cx="3644569" cy="410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174"/>
              </a:lnSpc>
              <a:spcBef>
                <a:spcPct val="0"/>
              </a:spcBef>
            </a:pPr>
            <a:r>
              <a:rPr lang="es-ES" sz="2885" dirty="0">
                <a:solidFill>
                  <a:srgbClr val="171616"/>
                </a:solidFill>
                <a:latin typeface="Glacial Indifference Bold"/>
              </a:rPr>
              <a:t>Creamos</a:t>
            </a:r>
            <a:r>
              <a:rPr lang="en-US" sz="2885" dirty="0">
                <a:solidFill>
                  <a:srgbClr val="171616"/>
                </a:solidFill>
                <a:latin typeface="Glacial Indifference Bold"/>
              </a:rPr>
              <a:t> </a:t>
            </a:r>
            <a:r>
              <a:rPr lang="es-ES" sz="2885" dirty="0">
                <a:solidFill>
                  <a:srgbClr val="171616"/>
                </a:solidFill>
                <a:latin typeface="Glacial Indifference Bold"/>
              </a:rPr>
              <a:t>el</a:t>
            </a:r>
            <a:r>
              <a:rPr lang="en-US" sz="2885" dirty="0">
                <a:solidFill>
                  <a:srgbClr val="171616"/>
                </a:solidFill>
                <a:latin typeface="Glacial Indifference Bold"/>
              </a:rPr>
              <a:t> </a:t>
            </a:r>
            <a:r>
              <a:rPr lang="es-ES_tradnl" sz="2885" dirty="0">
                <a:solidFill>
                  <a:srgbClr val="171616"/>
                </a:solidFill>
                <a:latin typeface="Glacial Indifference Bold"/>
              </a:rPr>
              <a:t>esquema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626161" y="3776138"/>
            <a:ext cx="3649358" cy="14598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51"/>
              </a:lnSpc>
            </a:pPr>
            <a:r>
              <a:rPr lang="es-ES" sz="2036" dirty="0">
                <a:solidFill>
                  <a:srgbClr val="000000"/>
                </a:solidFill>
                <a:latin typeface="Glacial Indifference"/>
              </a:rPr>
              <a:t>Crear</a:t>
            </a:r>
            <a:r>
              <a:rPr lang="en-US" sz="2036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2036" dirty="0" err="1">
                <a:solidFill>
                  <a:srgbClr val="000000"/>
                </a:solidFill>
                <a:latin typeface="Glacial Indifference"/>
              </a:rPr>
              <a:t>en</a:t>
            </a:r>
            <a:r>
              <a:rPr lang="en-US" sz="2036" dirty="0">
                <a:solidFill>
                  <a:srgbClr val="000000"/>
                </a:solidFill>
                <a:latin typeface="Glacial Indifference"/>
              </a:rPr>
              <a:t> Scala </a:t>
            </a:r>
            <a:r>
              <a:rPr lang="en-US" sz="2036" dirty="0" err="1">
                <a:solidFill>
                  <a:srgbClr val="000000"/>
                </a:solidFill>
                <a:latin typeface="Glacial Indifference"/>
              </a:rPr>
              <a:t>el</a:t>
            </a:r>
            <a:r>
              <a:rPr lang="en-US" sz="2036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2036" dirty="0" err="1">
                <a:solidFill>
                  <a:srgbClr val="000000"/>
                </a:solidFill>
                <a:latin typeface="Glacial Indifference"/>
              </a:rPr>
              <a:t>esquema</a:t>
            </a:r>
            <a:r>
              <a:rPr lang="en-US" sz="2036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2036" dirty="0" err="1">
                <a:solidFill>
                  <a:srgbClr val="000000"/>
                </a:solidFill>
                <a:latin typeface="Glacial Indifference"/>
              </a:rPr>
              <a:t>correspondiente</a:t>
            </a:r>
            <a:r>
              <a:rPr lang="en-US" sz="2036" dirty="0">
                <a:solidFill>
                  <a:srgbClr val="000000"/>
                </a:solidFill>
                <a:latin typeface="Glacial Indifference"/>
              </a:rPr>
              <a:t> a </a:t>
            </a:r>
            <a:r>
              <a:rPr lang="en-US" sz="2036" dirty="0" err="1">
                <a:solidFill>
                  <a:srgbClr val="000000"/>
                </a:solidFill>
                <a:latin typeface="Glacial Indifference"/>
              </a:rPr>
              <a:t>los</a:t>
            </a:r>
            <a:r>
              <a:rPr lang="en-US" sz="2036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2036" dirty="0" err="1">
                <a:solidFill>
                  <a:srgbClr val="000000"/>
                </a:solidFill>
                <a:latin typeface="Glacial Indifference"/>
              </a:rPr>
              <a:t>datos</a:t>
            </a:r>
            <a:r>
              <a:rPr lang="en-US" sz="2036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2036" dirty="0" err="1">
                <a:solidFill>
                  <a:srgbClr val="000000"/>
                </a:solidFill>
                <a:latin typeface="Glacial Indifference"/>
              </a:rPr>
              <a:t>mediante</a:t>
            </a:r>
            <a:r>
              <a:rPr lang="en-US" sz="2036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2036" dirty="0" err="1">
                <a:solidFill>
                  <a:srgbClr val="000000"/>
                </a:solidFill>
                <a:latin typeface="Glacial Indifference"/>
              </a:rPr>
              <a:t>StructType</a:t>
            </a:r>
            <a:r>
              <a:rPr lang="en-US" sz="2036" dirty="0">
                <a:solidFill>
                  <a:srgbClr val="000000"/>
                </a:solidFill>
                <a:latin typeface="Glacial Indifference"/>
              </a:rPr>
              <a:t> y       </a:t>
            </a:r>
            <a:r>
              <a:rPr lang="en-US" sz="2036" dirty="0" err="1">
                <a:solidFill>
                  <a:srgbClr val="000000"/>
                </a:solidFill>
                <a:latin typeface="Glacial Indifference"/>
              </a:rPr>
              <a:t>StructField</a:t>
            </a:r>
            <a:r>
              <a:rPr lang="en-US" sz="2036" dirty="0">
                <a:solidFill>
                  <a:srgbClr val="000000"/>
                </a:solidFill>
                <a:latin typeface="Glacial Indifference"/>
              </a:rPr>
              <a:t>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999397" y="5432876"/>
            <a:ext cx="2495212" cy="9105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21"/>
              </a:lnSpc>
            </a:pPr>
            <a:r>
              <a:rPr lang="en-US" sz="5686">
                <a:solidFill>
                  <a:srgbClr val="DD6444"/>
                </a:solidFill>
                <a:latin typeface="Hagrid Heavy"/>
              </a:rPr>
              <a:t>03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424718" y="6527833"/>
            <a:ext cx="3644569" cy="8003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174"/>
              </a:lnSpc>
              <a:spcBef>
                <a:spcPct val="0"/>
              </a:spcBef>
            </a:pPr>
            <a:r>
              <a:rPr lang="en-US" sz="2885" u="none" dirty="0" err="1">
                <a:solidFill>
                  <a:srgbClr val="171616"/>
                </a:solidFill>
                <a:latin typeface="Glacial Indifference Bold"/>
              </a:rPr>
              <a:t>Lectura</a:t>
            </a:r>
            <a:r>
              <a:rPr lang="en-US" sz="2885" u="none" dirty="0">
                <a:solidFill>
                  <a:srgbClr val="171616"/>
                </a:solidFill>
                <a:latin typeface="Glacial Indifference Bold"/>
              </a:rPr>
              <a:t> y </a:t>
            </a:r>
            <a:r>
              <a:rPr lang="en-US" sz="2885" u="none" dirty="0" err="1">
                <a:solidFill>
                  <a:srgbClr val="171616"/>
                </a:solidFill>
                <a:latin typeface="Glacial Indifference Bold"/>
              </a:rPr>
              <a:t>casteo</a:t>
            </a:r>
            <a:r>
              <a:rPr lang="en-US" sz="2885" u="none" dirty="0">
                <a:solidFill>
                  <a:srgbClr val="171616"/>
                </a:solidFill>
                <a:latin typeface="Glacial Indifference Bold"/>
              </a:rPr>
              <a:t> de </a:t>
            </a:r>
            <a:r>
              <a:rPr lang="en-US" sz="2885" u="none" dirty="0" err="1">
                <a:solidFill>
                  <a:srgbClr val="171616"/>
                </a:solidFill>
                <a:latin typeface="Glacial Indifference Bold"/>
              </a:rPr>
              <a:t>los</a:t>
            </a:r>
            <a:r>
              <a:rPr lang="en-US" sz="2885" u="none" dirty="0">
                <a:solidFill>
                  <a:srgbClr val="171616"/>
                </a:solidFill>
                <a:latin typeface="Glacial Indifference Bold"/>
              </a:rPr>
              <a:t> </a:t>
            </a:r>
            <a:r>
              <a:rPr lang="en-US" sz="2885" u="none" dirty="0" err="1">
                <a:solidFill>
                  <a:srgbClr val="171616"/>
                </a:solidFill>
                <a:latin typeface="Glacial Indifference Bold"/>
              </a:rPr>
              <a:t>datos</a:t>
            </a:r>
            <a:endParaRPr lang="en-US" sz="2885" u="none" dirty="0">
              <a:solidFill>
                <a:srgbClr val="171616"/>
              </a:solidFill>
              <a:latin typeface="Glacial Indifference Bold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8422324" y="7427474"/>
            <a:ext cx="3649358" cy="10879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51"/>
              </a:lnSpc>
            </a:pPr>
            <a:r>
              <a:rPr lang="en-US" sz="2036" dirty="0" err="1">
                <a:solidFill>
                  <a:srgbClr val="000000"/>
                </a:solidFill>
                <a:latin typeface="Glacial Indifference"/>
              </a:rPr>
              <a:t>Leemos</a:t>
            </a:r>
            <a:r>
              <a:rPr lang="en-US" sz="2036" dirty="0">
                <a:solidFill>
                  <a:srgbClr val="000000"/>
                </a:solidFill>
                <a:latin typeface="Glacial Indifference"/>
              </a:rPr>
              <a:t> lo </a:t>
            </a:r>
            <a:r>
              <a:rPr lang="en-US" sz="2036" dirty="0" err="1">
                <a:solidFill>
                  <a:srgbClr val="000000"/>
                </a:solidFill>
                <a:latin typeface="Glacial Indifference"/>
              </a:rPr>
              <a:t>datos</a:t>
            </a:r>
            <a:r>
              <a:rPr lang="en-US" sz="2036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2036" dirty="0" err="1">
                <a:solidFill>
                  <a:srgbClr val="000000"/>
                </a:solidFill>
                <a:latin typeface="Glacial Indifference"/>
              </a:rPr>
              <a:t>mediante</a:t>
            </a:r>
            <a:r>
              <a:rPr lang="en-US" sz="2036" dirty="0">
                <a:solidFill>
                  <a:srgbClr val="000000"/>
                </a:solidFill>
                <a:latin typeface="Glacial Indifference"/>
              </a:rPr>
              <a:t> Spark y </a:t>
            </a:r>
            <a:r>
              <a:rPr lang="en-US" sz="2036" dirty="0" err="1">
                <a:solidFill>
                  <a:srgbClr val="000000"/>
                </a:solidFill>
                <a:latin typeface="Glacial Indifference"/>
              </a:rPr>
              <a:t>los</a:t>
            </a:r>
            <a:r>
              <a:rPr lang="en-US" sz="2036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2036" dirty="0" err="1">
                <a:solidFill>
                  <a:srgbClr val="000000"/>
                </a:solidFill>
                <a:latin typeface="Glacial Indifference"/>
              </a:rPr>
              <a:t>convertimos</a:t>
            </a:r>
            <a:r>
              <a:rPr lang="en-US" sz="2036" dirty="0">
                <a:solidFill>
                  <a:srgbClr val="000000"/>
                </a:solidFill>
                <a:latin typeface="Glacial Indifference"/>
              </a:rPr>
              <a:t> al </a:t>
            </a:r>
            <a:r>
              <a:rPr lang="en-US" sz="2036" dirty="0" err="1">
                <a:solidFill>
                  <a:srgbClr val="000000"/>
                </a:solidFill>
                <a:latin typeface="Glacial Indifference"/>
              </a:rPr>
              <a:t>tipo</a:t>
            </a:r>
            <a:r>
              <a:rPr lang="en-US" sz="2036" dirty="0">
                <a:solidFill>
                  <a:srgbClr val="000000"/>
                </a:solidFill>
                <a:latin typeface="Glacial Indifference"/>
              </a:rPr>
              <a:t> de </a:t>
            </a:r>
            <a:r>
              <a:rPr lang="en-US" sz="2036" dirty="0" err="1">
                <a:solidFill>
                  <a:srgbClr val="000000"/>
                </a:solidFill>
                <a:latin typeface="Glacial Indifference"/>
              </a:rPr>
              <a:t>dato</a:t>
            </a:r>
            <a:r>
              <a:rPr lang="en-US" sz="2036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2036" dirty="0" err="1">
                <a:solidFill>
                  <a:srgbClr val="000000"/>
                </a:solidFill>
                <a:latin typeface="Glacial Indifference"/>
              </a:rPr>
              <a:t>deseado</a:t>
            </a:r>
            <a:r>
              <a:rPr lang="en-US" sz="2036" dirty="0">
                <a:solidFill>
                  <a:srgbClr val="000000"/>
                </a:solidFill>
                <a:latin typeface="Glacial Indifference"/>
              </a:rPr>
              <a:t>.</a:t>
            </a:r>
          </a:p>
        </p:txBody>
      </p:sp>
      <p:pic>
        <p:nvPicPr>
          <p:cNvPr id="28" name="Imagen 27">
            <a:extLst>
              <a:ext uri="{FF2B5EF4-FFF2-40B4-BE49-F238E27FC236}">
                <a16:creationId xmlns:a16="http://schemas.microsoft.com/office/drawing/2014/main" id="{D5EEF2B9-0067-2722-808E-763C4A7D39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23767" y="5348405"/>
            <a:ext cx="4039164" cy="3934374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3200840" y="5432876"/>
            <a:ext cx="2495212" cy="9105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21"/>
              </a:lnSpc>
            </a:pPr>
            <a:r>
              <a:rPr lang="en-US" sz="5686">
                <a:solidFill>
                  <a:srgbClr val="DD6444"/>
                </a:solidFill>
                <a:latin typeface="Hagrid Heavy"/>
              </a:rPr>
              <a:t>04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2626161" y="6527833"/>
            <a:ext cx="3644569" cy="8003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74"/>
              </a:lnSpc>
            </a:pPr>
            <a:r>
              <a:rPr lang="en-US" sz="2885" dirty="0" err="1">
                <a:solidFill>
                  <a:srgbClr val="171616"/>
                </a:solidFill>
                <a:latin typeface="Glacial Indifference Bold"/>
              </a:rPr>
              <a:t>Guardamos</a:t>
            </a:r>
            <a:r>
              <a:rPr lang="en-US" sz="2885" dirty="0">
                <a:solidFill>
                  <a:srgbClr val="171616"/>
                </a:solidFill>
                <a:latin typeface="Glacial Indifference Bold"/>
              </a:rPr>
              <a:t> </a:t>
            </a:r>
            <a:r>
              <a:rPr lang="en-US" sz="2885" dirty="0" err="1">
                <a:solidFill>
                  <a:srgbClr val="171616"/>
                </a:solidFill>
                <a:latin typeface="Glacial Indifference Bold"/>
              </a:rPr>
              <a:t>los</a:t>
            </a:r>
            <a:r>
              <a:rPr lang="en-US" sz="2885" dirty="0">
                <a:solidFill>
                  <a:srgbClr val="171616"/>
                </a:solidFill>
                <a:latin typeface="Glacial Indifference Bold"/>
              </a:rPr>
              <a:t> </a:t>
            </a:r>
            <a:r>
              <a:rPr lang="en-US" sz="2885" dirty="0" err="1">
                <a:solidFill>
                  <a:srgbClr val="171616"/>
                </a:solidFill>
                <a:latin typeface="Glacial Indifference Bold"/>
              </a:rPr>
              <a:t>datos</a:t>
            </a:r>
            <a:r>
              <a:rPr lang="en-US" sz="2885" dirty="0">
                <a:solidFill>
                  <a:srgbClr val="171616"/>
                </a:solidFill>
                <a:latin typeface="Glacial Indifference Bold"/>
              </a:rPr>
              <a:t> </a:t>
            </a:r>
            <a:r>
              <a:rPr lang="en-US" sz="2885" dirty="0" err="1">
                <a:solidFill>
                  <a:srgbClr val="171616"/>
                </a:solidFill>
                <a:latin typeface="Glacial Indifference Bold"/>
              </a:rPr>
              <a:t>en</a:t>
            </a:r>
            <a:r>
              <a:rPr lang="en-US" sz="2885" dirty="0">
                <a:solidFill>
                  <a:srgbClr val="171616"/>
                </a:solidFill>
                <a:latin typeface="Glacial Indifference Bold"/>
              </a:rPr>
              <a:t> Parquet</a:t>
            </a:r>
          </a:p>
        </p:txBody>
      </p:sp>
      <p:pic>
        <p:nvPicPr>
          <p:cNvPr id="30" name="Imagen 29">
            <a:extLst>
              <a:ext uri="{FF2B5EF4-FFF2-40B4-BE49-F238E27FC236}">
                <a16:creationId xmlns:a16="http://schemas.microsoft.com/office/drawing/2014/main" id="{742FCBD8-8284-358D-D824-90FA806086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22325" y="8697552"/>
            <a:ext cx="5631148" cy="808299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12623767" y="7427474"/>
            <a:ext cx="3649358" cy="14598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51"/>
              </a:lnSpc>
            </a:pPr>
            <a:r>
              <a:rPr lang="en-US" sz="2036" dirty="0" err="1">
                <a:solidFill>
                  <a:srgbClr val="000000"/>
                </a:solidFill>
                <a:latin typeface="Glacial Indifference"/>
              </a:rPr>
              <a:t>Guardamos</a:t>
            </a:r>
            <a:r>
              <a:rPr lang="en-US" sz="2036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2036" dirty="0" err="1">
                <a:solidFill>
                  <a:srgbClr val="000000"/>
                </a:solidFill>
                <a:latin typeface="Glacial Indifference"/>
              </a:rPr>
              <a:t>los</a:t>
            </a:r>
            <a:r>
              <a:rPr lang="en-US" sz="2036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2036" dirty="0" err="1">
                <a:solidFill>
                  <a:srgbClr val="000000"/>
                </a:solidFill>
                <a:latin typeface="Glacial Indifference"/>
              </a:rPr>
              <a:t>datos</a:t>
            </a:r>
            <a:r>
              <a:rPr lang="en-US" sz="2036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2036" dirty="0" err="1">
                <a:solidFill>
                  <a:srgbClr val="000000"/>
                </a:solidFill>
                <a:latin typeface="Glacial Indifference"/>
              </a:rPr>
              <a:t>en</a:t>
            </a:r>
            <a:r>
              <a:rPr lang="en-US" sz="2036" dirty="0">
                <a:solidFill>
                  <a:srgbClr val="000000"/>
                </a:solidFill>
                <a:latin typeface="Glacial Indifference"/>
              </a:rPr>
              <a:t> Parquet </a:t>
            </a:r>
            <a:r>
              <a:rPr lang="en-US" sz="2036" dirty="0" err="1">
                <a:solidFill>
                  <a:srgbClr val="000000"/>
                </a:solidFill>
                <a:latin typeface="Glacial Indifference"/>
              </a:rPr>
              <a:t>particionados</a:t>
            </a:r>
            <a:r>
              <a:rPr lang="en-US" sz="2036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2036" dirty="0" err="1">
                <a:solidFill>
                  <a:srgbClr val="000000"/>
                </a:solidFill>
                <a:latin typeface="Glacial Indifference"/>
              </a:rPr>
              <a:t>por</a:t>
            </a:r>
            <a:r>
              <a:rPr lang="en-US" sz="2036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2036" dirty="0" err="1">
                <a:solidFill>
                  <a:srgbClr val="000000"/>
                </a:solidFill>
                <a:latin typeface="Glacial Indifference"/>
              </a:rPr>
              <a:t>el</a:t>
            </a:r>
            <a:r>
              <a:rPr lang="en-US" sz="2036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2036" dirty="0" err="1">
                <a:solidFill>
                  <a:srgbClr val="000000"/>
                </a:solidFill>
                <a:latin typeface="Glacial Indifference"/>
              </a:rPr>
              <a:t>indicativo</a:t>
            </a:r>
            <a:r>
              <a:rPr lang="en-US" sz="2036" dirty="0">
                <a:solidFill>
                  <a:srgbClr val="000000"/>
                </a:solidFill>
                <a:latin typeface="Glacial Indifference"/>
              </a:rPr>
              <a:t>, para </a:t>
            </a:r>
            <a:r>
              <a:rPr lang="en-US" sz="2036" dirty="0" err="1">
                <a:solidFill>
                  <a:srgbClr val="000000"/>
                </a:solidFill>
                <a:latin typeface="Glacial Indifference"/>
              </a:rPr>
              <a:t>favorecer</a:t>
            </a:r>
            <a:r>
              <a:rPr lang="en-US" sz="2036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2036" dirty="0" err="1">
                <a:solidFill>
                  <a:srgbClr val="000000"/>
                </a:solidFill>
                <a:latin typeface="Glacial Indifference"/>
              </a:rPr>
              <a:t>una</a:t>
            </a:r>
            <a:r>
              <a:rPr lang="en-US" sz="2036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2036" dirty="0" err="1">
                <a:solidFill>
                  <a:srgbClr val="000000"/>
                </a:solidFill>
                <a:latin typeface="Glacial Indifference"/>
              </a:rPr>
              <a:t>lectura</a:t>
            </a:r>
            <a:r>
              <a:rPr lang="en-US" sz="2036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2036" dirty="0" err="1">
                <a:solidFill>
                  <a:srgbClr val="000000"/>
                </a:solidFill>
                <a:latin typeface="Glacial Indifference"/>
              </a:rPr>
              <a:t>óptima</a:t>
            </a:r>
            <a:r>
              <a:rPr lang="en-US" sz="2036" dirty="0">
                <a:solidFill>
                  <a:srgbClr val="000000"/>
                </a:solidFill>
                <a:latin typeface="Glacial Indifference"/>
              </a:rPr>
              <a:t> de </a:t>
            </a:r>
            <a:r>
              <a:rPr lang="en-US" sz="2036" dirty="0" err="1">
                <a:solidFill>
                  <a:srgbClr val="000000"/>
                </a:solidFill>
                <a:latin typeface="Glacial Indifference"/>
              </a:rPr>
              <a:t>los</a:t>
            </a:r>
            <a:r>
              <a:rPr lang="en-US" sz="2036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2036" dirty="0" err="1">
                <a:solidFill>
                  <a:srgbClr val="000000"/>
                </a:solidFill>
                <a:latin typeface="Glacial Indifference"/>
              </a:rPr>
              <a:t>datos</a:t>
            </a:r>
            <a:r>
              <a:rPr lang="en-US" sz="2036" dirty="0">
                <a:solidFill>
                  <a:srgbClr val="000000"/>
                </a:solidFill>
                <a:latin typeface="Glacial Indifference"/>
              </a:rPr>
              <a:t>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6270730" y="9486900"/>
            <a:ext cx="983781" cy="568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445"/>
              </a:lnSpc>
            </a:pPr>
            <a:r>
              <a:rPr lang="en-US" sz="3500" dirty="0">
                <a:solidFill>
                  <a:srgbClr val="DD6444"/>
                </a:solidFill>
                <a:latin typeface="Hagrid Heavy"/>
              </a:rPr>
              <a:t>04</a:t>
            </a: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50E49512-EC22-4096-4791-3A31DB8A54D9}"/>
              </a:ext>
            </a:extLst>
          </p:cNvPr>
          <p:cNvSpPr txBox="1"/>
          <p:nvPr/>
        </p:nvSpPr>
        <p:spPr>
          <a:xfrm>
            <a:off x="8343300" y="4752801"/>
            <a:ext cx="7616052" cy="405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40" b="1" dirty="0">
                <a:latin typeface="Glacial Indifference" panose="020B0604020202020204" charset="0"/>
              </a:rPr>
              <a:t>FOR %a IN (../data/*.</a:t>
            </a:r>
            <a:r>
              <a:rPr lang="en-US" sz="2040" b="1" dirty="0" err="1">
                <a:latin typeface="Glacial Indifference" panose="020B0604020202020204" charset="0"/>
              </a:rPr>
              <a:t>json</a:t>
            </a:r>
            <a:r>
              <a:rPr lang="en-US" sz="2040" b="1" dirty="0">
                <a:latin typeface="Glacial Indifference" panose="020B0604020202020204" charset="0"/>
              </a:rPr>
              <a:t>) DO </a:t>
            </a:r>
            <a:r>
              <a:rPr lang="en-US" sz="2040" b="1" dirty="0" err="1">
                <a:latin typeface="Glacial Indifference" panose="020B0604020202020204" charset="0"/>
              </a:rPr>
              <a:t>jq</a:t>
            </a:r>
            <a:r>
              <a:rPr lang="en-US" sz="2040" b="1" dirty="0">
                <a:latin typeface="Glacial Indifference" panose="020B0604020202020204" charset="0"/>
              </a:rPr>
              <a:t> . -c </a:t>
            </a:r>
            <a:r>
              <a:rPr lang="en-US" sz="2040" b="1" dirty="0">
                <a:solidFill>
                  <a:srgbClr val="000000"/>
                </a:solidFill>
                <a:latin typeface="Glacial Indifference" panose="020B0604020202020204" charset="0"/>
              </a:rPr>
              <a:t>"%</a:t>
            </a:r>
            <a:r>
              <a:rPr lang="en-US" sz="2040" b="1" dirty="0">
                <a:latin typeface="Glacial Indifference" panose="020B0604020202020204" charset="0"/>
              </a:rPr>
              <a:t>a" &gt; "../</a:t>
            </a:r>
            <a:r>
              <a:rPr lang="en-US" sz="2040" b="1" dirty="0" err="1">
                <a:latin typeface="Glacial Indifference" panose="020B0604020202020204" charset="0"/>
              </a:rPr>
              <a:t>JSONLine</a:t>
            </a:r>
            <a:r>
              <a:rPr lang="en-US" sz="2040" b="1" dirty="0">
                <a:latin typeface="Glacial Indifference" panose="020B0604020202020204" charset="0"/>
              </a:rPr>
              <a:t>/%a”</a:t>
            </a:r>
            <a:endParaRPr lang="es-ES" sz="2040" b="1" dirty="0">
              <a:latin typeface="Glacial Indifference" panose="020B0604020202020204" charset="0"/>
            </a:endParaRPr>
          </a:p>
        </p:txBody>
      </p:sp>
      <p:pic>
        <p:nvPicPr>
          <p:cNvPr id="32" name="Imagen 31">
            <a:extLst>
              <a:ext uri="{FF2B5EF4-FFF2-40B4-BE49-F238E27FC236}">
                <a16:creationId xmlns:a16="http://schemas.microsoft.com/office/drawing/2014/main" id="{D1972FAE-BD87-4C6D-05ED-447E86AAC6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68719" y="9096946"/>
            <a:ext cx="7602011" cy="21910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6" grpId="0"/>
      <p:bldP spid="26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n 18">
            <a:extLst>
              <a:ext uri="{FF2B5EF4-FFF2-40B4-BE49-F238E27FC236}">
                <a16:creationId xmlns:a16="http://schemas.microsoft.com/office/drawing/2014/main" id="{7F047ECA-CB1E-3691-B7E2-D72362DA70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755"/>
            <a:ext cx="18287999" cy="10287000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15000"/>
          </a:blip>
          <a:srcRect t="7850" b="7850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5400000">
            <a:off x="5557473" y="-364829"/>
            <a:ext cx="5913604" cy="14971149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 l="3810" r="3810"/>
          <a:stretch>
            <a:fillRect/>
          </a:stretch>
        </p:blipFill>
        <p:spPr>
          <a:xfrm rot="5400000">
            <a:off x="6199415" y="936405"/>
            <a:ext cx="5913604" cy="16206167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1028700" y="3434407"/>
            <a:ext cx="16230600" cy="5842198"/>
            <a:chOff x="0" y="0"/>
            <a:chExt cx="4274726" cy="153868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74726" cy="1538686"/>
            </a:xfrm>
            <a:custGeom>
              <a:avLst/>
              <a:gdLst/>
              <a:ahLst/>
              <a:cxnLst/>
              <a:rect l="l" t="t" r="r" b="b"/>
              <a:pathLst>
                <a:path w="4274726" h="1538686">
                  <a:moveTo>
                    <a:pt x="0" y="0"/>
                  </a:moveTo>
                  <a:lnTo>
                    <a:pt x="4274726" y="0"/>
                  </a:lnTo>
                  <a:lnTo>
                    <a:pt x="4274726" y="1538686"/>
                  </a:lnTo>
                  <a:lnTo>
                    <a:pt x="0" y="1538686"/>
                  </a:lnTo>
                  <a:close/>
                </a:path>
              </a:pathLst>
            </a:custGeom>
            <a:solidFill>
              <a:srgbClr val="DD6444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308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8" name="AutoShape 8"/>
          <p:cNvSpPr/>
          <p:nvPr/>
        </p:nvSpPr>
        <p:spPr>
          <a:xfrm rot="-5399999">
            <a:off x="5489480" y="6331694"/>
            <a:ext cx="2889454" cy="0"/>
          </a:xfrm>
          <a:prstGeom prst="line">
            <a:avLst/>
          </a:prstGeom>
          <a:ln w="476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9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288408" y="3732188"/>
            <a:ext cx="863511" cy="863511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7142506" y="4325913"/>
            <a:ext cx="9891208" cy="4059186"/>
          </a:xfrm>
          <a:prstGeom prst="rect">
            <a:avLst/>
          </a:prstGeom>
          <a:ln>
            <a:noFill/>
          </a:ln>
          <a:effectLst>
            <a:softEdge rad="31750"/>
          </a:effectLst>
        </p:spPr>
      </p:pic>
      <p:sp>
        <p:nvSpPr>
          <p:cNvPr id="11" name="TextBox 11"/>
          <p:cNvSpPr txBox="1"/>
          <p:nvPr/>
        </p:nvSpPr>
        <p:spPr>
          <a:xfrm>
            <a:off x="1053133" y="951540"/>
            <a:ext cx="14477541" cy="10739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ts val="8508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99" b="0" i="0" u="none" strike="noStrike" kern="1200" cap="none" spc="0" normalizeH="0" baseline="0" noProof="0">
                <a:ln>
                  <a:noFill/>
                </a:ln>
                <a:solidFill>
                  <a:srgbClr val="DD6444"/>
                </a:solidFill>
                <a:effectLst/>
                <a:uLnTx/>
                <a:uFillTx/>
                <a:latin typeface="Hagrid Heavy"/>
                <a:ea typeface="+mn-ea"/>
                <a:cs typeface="+mn-cs"/>
              </a:rPr>
              <a:t>PROGRAMACIÓN DE QUERIES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73164" y="5640395"/>
            <a:ext cx="5441012" cy="17120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ts val="335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err="1">
                <a:solidFill>
                  <a:schemeClr val="bg1"/>
                </a:solidFill>
                <a:latin typeface="Glacial Indifference"/>
              </a:rPr>
              <a:t>Consideraremos</a:t>
            </a:r>
            <a:r>
              <a:rPr lang="en-US" sz="2400" dirty="0">
                <a:solidFill>
                  <a:schemeClr val="bg1"/>
                </a:solidFill>
                <a:latin typeface="Glacial Indifference"/>
              </a:rPr>
              <a:t> ola de </a:t>
            </a:r>
            <a:r>
              <a:rPr lang="en-US" sz="2400" dirty="0" err="1">
                <a:solidFill>
                  <a:schemeClr val="bg1"/>
                </a:solidFill>
                <a:latin typeface="Glacial Indifference"/>
              </a:rPr>
              <a:t>calor</a:t>
            </a:r>
            <a:r>
              <a:rPr lang="en-US" sz="2400" dirty="0">
                <a:solidFill>
                  <a:schemeClr val="bg1"/>
                </a:solidFill>
                <a:latin typeface="Glacial Indifference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Glacial Indifference"/>
              </a:rPr>
              <a:t>cuando</a:t>
            </a:r>
            <a:r>
              <a:rPr lang="en-US" sz="2400" dirty="0">
                <a:solidFill>
                  <a:schemeClr val="bg1"/>
                </a:solidFill>
                <a:latin typeface="Glacial Indifference"/>
              </a:rPr>
              <a:t> la </a:t>
            </a:r>
            <a:r>
              <a:rPr lang="en-US" sz="2400" dirty="0" err="1">
                <a:solidFill>
                  <a:schemeClr val="bg1"/>
                </a:solidFill>
                <a:latin typeface="Glacial Indifference"/>
              </a:rPr>
              <a:t>temperatura</a:t>
            </a:r>
            <a:r>
              <a:rPr lang="en-US" sz="2400" dirty="0">
                <a:solidFill>
                  <a:schemeClr val="bg1"/>
                </a:solidFill>
                <a:latin typeface="Glacial Indifference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Glacial Indifference"/>
              </a:rPr>
              <a:t>máxima</a:t>
            </a:r>
            <a:r>
              <a:rPr lang="en-US" sz="2400" dirty="0">
                <a:solidFill>
                  <a:schemeClr val="bg1"/>
                </a:solidFill>
                <a:latin typeface="Glacial Indifference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Glacial Indifference"/>
              </a:rPr>
              <a:t>supere</a:t>
            </a:r>
            <a:r>
              <a:rPr lang="en-US" sz="2400" dirty="0">
                <a:solidFill>
                  <a:schemeClr val="bg1"/>
                </a:solidFill>
                <a:latin typeface="Glacial Indifference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Glacial Indifference"/>
              </a:rPr>
              <a:t>los</a:t>
            </a:r>
            <a:r>
              <a:rPr lang="en-US" sz="2400" dirty="0">
                <a:solidFill>
                  <a:schemeClr val="bg1"/>
                </a:solidFill>
                <a:latin typeface="Glacial Indifference"/>
              </a:rPr>
              <a:t> 40º </a:t>
            </a:r>
            <a:r>
              <a:rPr lang="en-US" sz="2400" dirty="0" err="1">
                <a:solidFill>
                  <a:schemeClr val="bg1"/>
                </a:solidFill>
                <a:latin typeface="Glacial Indifference"/>
              </a:rPr>
              <a:t>durante</a:t>
            </a:r>
            <a:r>
              <a:rPr lang="en-US" sz="2400" dirty="0">
                <a:solidFill>
                  <a:schemeClr val="bg1"/>
                </a:solidFill>
                <a:latin typeface="Glacial Indifference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Glacial Indifference"/>
              </a:rPr>
              <a:t>más</a:t>
            </a:r>
            <a:r>
              <a:rPr lang="en-US" sz="2400" dirty="0">
                <a:solidFill>
                  <a:schemeClr val="bg1"/>
                </a:solidFill>
                <a:latin typeface="Glacial Indifference"/>
              </a:rPr>
              <a:t> de </a:t>
            </a:r>
            <a:r>
              <a:rPr lang="en-US" sz="2400" dirty="0" err="1">
                <a:solidFill>
                  <a:schemeClr val="bg1"/>
                </a:solidFill>
                <a:latin typeface="Glacial Indifference"/>
              </a:rPr>
              <a:t>tres</a:t>
            </a:r>
            <a:r>
              <a:rPr lang="en-US" sz="2400" dirty="0">
                <a:solidFill>
                  <a:schemeClr val="bg1"/>
                </a:solidFill>
                <a:latin typeface="Glacial Indifference"/>
              </a:rPr>
              <a:t> días </a:t>
            </a:r>
            <a:r>
              <a:rPr lang="en-US" sz="2400" dirty="0" err="1">
                <a:solidFill>
                  <a:schemeClr val="bg1"/>
                </a:solidFill>
                <a:latin typeface="Glacial Indifference"/>
              </a:rPr>
              <a:t>consecutivos</a:t>
            </a:r>
            <a:r>
              <a:rPr lang="en-US" sz="2400" dirty="0">
                <a:solidFill>
                  <a:schemeClr val="bg1"/>
                </a:solidFill>
                <a:latin typeface="Glacial Indifference"/>
              </a:rPr>
              <a:t>. </a:t>
            </a:r>
          </a:p>
          <a:p>
            <a:pPr marL="0" marR="0" lvl="0" indent="0" algn="just" defTabSz="914400" rtl="0" eaLnBrk="1" fontAlgn="auto" latinLnBrk="0" hangingPunct="1">
              <a:lnSpc>
                <a:spcPts val="335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lacial Indifference Bold"/>
              <a:ea typeface="+mn-ea"/>
              <a:cs typeface="+mn-cs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2150822" y="3937566"/>
            <a:ext cx="3025932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73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399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lacial Indifference Bold"/>
                <a:ea typeface="+mn-ea"/>
                <a:cs typeface="+mn-cs"/>
              </a:rPr>
              <a:t>Olas de calor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17374998" y="9601466"/>
            <a:ext cx="967027" cy="339828"/>
            <a:chOff x="0" y="0"/>
            <a:chExt cx="254690" cy="89502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54690" cy="89502"/>
            </a:xfrm>
            <a:custGeom>
              <a:avLst/>
              <a:gdLst/>
              <a:ahLst/>
              <a:cxnLst/>
              <a:rect l="l" t="t" r="r" b="b"/>
              <a:pathLst>
                <a:path w="254690" h="89502">
                  <a:moveTo>
                    <a:pt x="0" y="0"/>
                  </a:moveTo>
                  <a:lnTo>
                    <a:pt x="254690" y="0"/>
                  </a:lnTo>
                  <a:lnTo>
                    <a:pt x="254690" y="89502"/>
                  </a:lnTo>
                  <a:lnTo>
                    <a:pt x="0" y="89502"/>
                  </a:lnTo>
                  <a:close/>
                </a:path>
              </a:pathLst>
            </a:custGeom>
            <a:solidFill>
              <a:srgbClr val="DD6444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308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16251086" y="9486900"/>
            <a:ext cx="983781" cy="568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444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DD6444"/>
                </a:solidFill>
                <a:effectLst/>
                <a:uLnTx/>
                <a:uFillTx/>
                <a:latin typeface="Hagrid Heavy"/>
                <a:ea typeface="+mn-ea"/>
                <a:cs typeface="+mn-cs"/>
              </a:rPr>
              <a:t>05</a:t>
            </a:r>
          </a:p>
        </p:txBody>
      </p:sp>
    </p:spTree>
  </p:cSld>
  <p:clrMapOvr>
    <a:masterClrMapping/>
  </p:clrMapOvr>
  <p:transition spd="slow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n 18">
            <a:extLst>
              <a:ext uri="{FF2B5EF4-FFF2-40B4-BE49-F238E27FC236}">
                <a16:creationId xmlns:a16="http://schemas.microsoft.com/office/drawing/2014/main" id="{B70B4608-9375-FC65-9C31-E3C7E0A789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" y="42037"/>
            <a:ext cx="18617233" cy="10358925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15000"/>
          </a:blip>
          <a:srcRect t="7850" b="7850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5400000">
            <a:off x="5557473" y="-364829"/>
            <a:ext cx="5913604" cy="14971149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 l="3810" r="3810"/>
          <a:stretch>
            <a:fillRect/>
          </a:stretch>
        </p:blipFill>
        <p:spPr>
          <a:xfrm rot="5400000">
            <a:off x="6199415" y="936404"/>
            <a:ext cx="5913604" cy="16206167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1028700" y="3434407"/>
            <a:ext cx="16230600" cy="5842198"/>
            <a:chOff x="0" y="0"/>
            <a:chExt cx="4274726" cy="153868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74726" cy="1538686"/>
            </a:xfrm>
            <a:custGeom>
              <a:avLst/>
              <a:gdLst/>
              <a:ahLst/>
              <a:cxnLst/>
              <a:rect l="l" t="t" r="r" b="b"/>
              <a:pathLst>
                <a:path w="4274726" h="1538686">
                  <a:moveTo>
                    <a:pt x="0" y="0"/>
                  </a:moveTo>
                  <a:lnTo>
                    <a:pt x="4274726" y="0"/>
                  </a:lnTo>
                  <a:lnTo>
                    <a:pt x="4274726" y="1538686"/>
                  </a:lnTo>
                  <a:lnTo>
                    <a:pt x="0" y="1538686"/>
                  </a:lnTo>
                  <a:close/>
                </a:path>
              </a:pathLst>
            </a:custGeom>
            <a:solidFill>
              <a:srgbClr val="DD6444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80"/>
                </a:lnSpc>
              </a:pPr>
              <a:endParaRPr dirty="0"/>
            </a:p>
          </p:txBody>
        </p:sp>
      </p:grpSp>
      <p:sp>
        <p:nvSpPr>
          <p:cNvPr id="8" name="AutoShape 8"/>
          <p:cNvSpPr/>
          <p:nvPr/>
        </p:nvSpPr>
        <p:spPr>
          <a:xfrm rot="5288">
            <a:off x="1288398" y="6304121"/>
            <a:ext cx="15479020" cy="0"/>
          </a:xfrm>
          <a:prstGeom prst="line">
            <a:avLst/>
          </a:prstGeom>
          <a:ln w="476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9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288408" y="3732188"/>
            <a:ext cx="863511" cy="863511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17458807" y="9604093"/>
            <a:ext cx="967027" cy="339828"/>
            <a:chOff x="0" y="0"/>
            <a:chExt cx="254690" cy="8950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54690" cy="89502"/>
            </a:xfrm>
            <a:custGeom>
              <a:avLst/>
              <a:gdLst/>
              <a:ahLst/>
              <a:cxnLst/>
              <a:rect l="l" t="t" r="r" b="b"/>
              <a:pathLst>
                <a:path w="254690" h="89502">
                  <a:moveTo>
                    <a:pt x="0" y="0"/>
                  </a:moveTo>
                  <a:lnTo>
                    <a:pt x="254690" y="0"/>
                  </a:lnTo>
                  <a:lnTo>
                    <a:pt x="254690" y="89502"/>
                  </a:lnTo>
                  <a:lnTo>
                    <a:pt x="0" y="89502"/>
                  </a:lnTo>
                  <a:close/>
                </a:path>
              </a:pathLst>
            </a:custGeom>
            <a:solidFill>
              <a:srgbClr val="DD6444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80"/>
                </a:lnSpc>
              </a:pPr>
              <a:endParaRPr dirty="0"/>
            </a:p>
          </p:txBody>
        </p:sp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4104947" y="6466791"/>
            <a:ext cx="10102538" cy="2572696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14" name="TextBox 14"/>
          <p:cNvSpPr txBox="1"/>
          <p:nvPr/>
        </p:nvSpPr>
        <p:spPr>
          <a:xfrm>
            <a:off x="1053133" y="951540"/>
            <a:ext cx="14477541" cy="10739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508"/>
              </a:lnSpc>
            </a:pPr>
            <a:r>
              <a:rPr lang="en-US" sz="6699" dirty="0">
                <a:solidFill>
                  <a:srgbClr val="DD6444"/>
                </a:solidFill>
                <a:latin typeface="Hagrid Heavy"/>
              </a:rPr>
              <a:t>VISUALIZACIÓN DE QUERIES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88408" y="5086350"/>
            <a:ext cx="15479002" cy="12759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359"/>
              </a:lnSpc>
              <a:defRPr/>
            </a:pPr>
            <a:r>
              <a:rPr lang="en-US" sz="2400" dirty="0">
                <a:solidFill>
                  <a:schemeClr val="bg1"/>
                </a:solidFill>
                <a:latin typeface="Glacial Indifference"/>
              </a:rPr>
              <a:t>Al </a:t>
            </a:r>
            <a:r>
              <a:rPr lang="es-ES" sz="2400" dirty="0">
                <a:solidFill>
                  <a:schemeClr val="bg1"/>
                </a:solidFill>
                <a:latin typeface="Glacial Indifference"/>
              </a:rPr>
              <a:t>querer</a:t>
            </a:r>
            <a:r>
              <a:rPr lang="en-US" sz="2400" dirty="0">
                <a:solidFill>
                  <a:schemeClr val="bg1"/>
                </a:solidFill>
                <a:latin typeface="Glacial Indifference"/>
              </a:rPr>
              <a:t> </a:t>
            </a:r>
            <a:r>
              <a:rPr lang="es-US" sz="2400" dirty="0">
                <a:solidFill>
                  <a:schemeClr val="bg1"/>
                </a:solidFill>
                <a:latin typeface="Glacial Indifference"/>
              </a:rPr>
              <a:t>realizar</a:t>
            </a:r>
            <a:r>
              <a:rPr lang="en-US" sz="2400" dirty="0">
                <a:solidFill>
                  <a:schemeClr val="bg1"/>
                </a:solidFill>
                <a:latin typeface="Glacial Indifference"/>
              </a:rPr>
              <a:t> </a:t>
            </a:r>
            <a:r>
              <a:rPr lang="es-ES" sz="2400" dirty="0">
                <a:solidFill>
                  <a:schemeClr val="bg1"/>
                </a:solidFill>
                <a:latin typeface="Glacial Indifference"/>
              </a:rPr>
              <a:t>una</a:t>
            </a:r>
            <a:r>
              <a:rPr lang="en-US" sz="2400" dirty="0">
                <a:solidFill>
                  <a:schemeClr val="bg1"/>
                </a:solidFill>
                <a:latin typeface="Glacial Indifference"/>
              </a:rPr>
              <a:t> </a:t>
            </a:r>
            <a:r>
              <a:rPr lang="es-ES" sz="2400" dirty="0">
                <a:solidFill>
                  <a:schemeClr val="bg1"/>
                </a:solidFill>
                <a:latin typeface="Glacial Indifference"/>
              </a:rPr>
              <a:t>representación</a:t>
            </a:r>
            <a:r>
              <a:rPr lang="en-US" sz="2400" dirty="0">
                <a:solidFill>
                  <a:schemeClr val="bg1"/>
                </a:solidFill>
                <a:latin typeface="Glacial Indifference"/>
              </a:rPr>
              <a:t> de </a:t>
            </a:r>
            <a:r>
              <a:rPr lang="es-ES" sz="2400" dirty="0">
                <a:solidFill>
                  <a:schemeClr val="bg1"/>
                </a:solidFill>
                <a:latin typeface="Glacial Indifference"/>
              </a:rPr>
              <a:t>los</a:t>
            </a:r>
            <a:r>
              <a:rPr lang="en-US" sz="2400" dirty="0">
                <a:solidFill>
                  <a:schemeClr val="bg1"/>
                </a:solidFill>
                <a:latin typeface="Glacial Indifference"/>
              </a:rPr>
              <a:t> </a:t>
            </a:r>
            <a:r>
              <a:rPr lang="es-ES" sz="2400" dirty="0">
                <a:solidFill>
                  <a:schemeClr val="bg1"/>
                </a:solidFill>
                <a:latin typeface="Glacial Indifference"/>
              </a:rPr>
              <a:t>resultados</a:t>
            </a:r>
            <a:r>
              <a:rPr lang="en-US" sz="2400" dirty="0">
                <a:solidFill>
                  <a:schemeClr val="bg1"/>
                </a:solidFill>
                <a:latin typeface="Glacial Indifference"/>
              </a:rPr>
              <a:t> </a:t>
            </a:r>
            <a:r>
              <a:rPr lang="es-ES" sz="2400" dirty="0">
                <a:solidFill>
                  <a:schemeClr val="bg1"/>
                </a:solidFill>
                <a:latin typeface="Glacial Indifference"/>
              </a:rPr>
              <a:t>en</a:t>
            </a:r>
            <a:r>
              <a:rPr lang="en-US" sz="2400" dirty="0">
                <a:solidFill>
                  <a:schemeClr val="bg1"/>
                </a:solidFill>
                <a:latin typeface="Glacial Indifference"/>
              </a:rPr>
              <a:t> un </a:t>
            </a:r>
            <a:r>
              <a:rPr lang="es-PR" sz="2400" dirty="0">
                <a:solidFill>
                  <a:schemeClr val="bg1"/>
                </a:solidFill>
                <a:latin typeface="Glacial Indifference"/>
              </a:rPr>
              <a:t>mapa</a:t>
            </a:r>
            <a:r>
              <a:rPr lang="en-US" sz="2400" dirty="0">
                <a:solidFill>
                  <a:schemeClr val="bg1"/>
                </a:solidFill>
                <a:latin typeface="Glacial Indifference"/>
              </a:rPr>
              <a:t> </a:t>
            </a:r>
            <a:r>
              <a:rPr lang="es-ES" sz="2400" dirty="0">
                <a:solidFill>
                  <a:schemeClr val="bg1"/>
                </a:solidFill>
                <a:latin typeface="Glacial Indifference"/>
              </a:rPr>
              <a:t>deberemos</a:t>
            </a:r>
            <a:r>
              <a:rPr lang="en-US" sz="2400" dirty="0">
                <a:solidFill>
                  <a:schemeClr val="bg1"/>
                </a:solidFill>
                <a:latin typeface="Glacial Indifference"/>
              </a:rPr>
              <a:t> de </a:t>
            </a:r>
            <a:r>
              <a:rPr lang="es-ES" sz="2400" dirty="0">
                <a:solidFill>
                  <a:schemeClr val="bg1"/>
                </a:solidFill>
                <a:latin typeface="Glacial Indifference"/>
              </a:rPr>
              <a:t>realizarlo</a:t>
            </a:r>
            <a:r>
              <a:rPr lang="en-US" sz="2400" dirty="0">
                <a:solidFill>
                  <a:schemeClr val="bg1"/>
                </a:solidFill>
                <a:latin typeface="Glacial Indifference"/>
              </a:rPr>
              <a:t> </a:t>
            </a:r>
            <a:r>
              <a:rPr lang="es-ES" sz="2400" dirty="0">
                <a:solidFill>
                  <a:schemeClr val="bg1"/>
                </a:solidFill>
                <a:latin typeface="Glacial Indifference"/>
              </a:rPr>
              <a:t>mediante</a:t>
            </a:r>
            <a:r>
              <a:rPr lang="en-US" sz="2400" dirty="0">
                <a:solidFill>
                  <a:schemeClr val="bg1"/>
                </a:solidFill>
                <a:latin typeface="Glacial Indifference"/>
              </a:rPr>
              <a:t> Python, </a:t>
            </a:r>
            <a:r>
              <a:rPr lang="es-ES" sz="2400" dirty="0">
                <a:solidFill>
                  <a:schemeClr val="bg1"/>
                </a:solidFill>
                <a:latin typeface="Glacial Indifference"/>
              </a:rPr>
              <a:t>por</a:t>
            </a:r>
            <a:r>
              <a:rPr lang="en-US" sz="2400" dirty="0">
                <a:solidFill>
                  <a:schemeClr val="bg1"/>
                </a:solidFill>
                <a:latin typeface="Glacial Indifference"/>
              </a:rPr>
              <a:t> </a:t>
            </a:r>
            <a:r>
              <a:rPr lang="es-ES" sz="2400" dirty="0">
                <a:solidFill>
                  <a:schemeClr val="bg1"/>
                </a:solidFill>
                <a:latin typeface="Glacial Indifference"/>
              </a:rPr>
              <a:t>ello</a:t>
            </a:r>
            <a:r>
              <a:rPr lang="en-US" sz="2400" dirty="0">
                <a:solidFill>
                  <a:schemeClr val="bg1"/>
                </a:solidFill>
                <a:latin typeface="Glacial Indifference"/>
              </a:rPr>
              <a:t> </a:t>
            </a:r>
            <a:r>
              <a:rPr lang="es-ES" sz="2400" dirty="0">
                <a:solidFill>
                  <a:schemeClr val="bg1"/>
                </a:solidFill>
                <a:latin typeface="Glacial Indifference"/>
              </a:rPr>
              <a:t>guardamos</a:t>
            </a:r>
            <a:r>
              <a:rPr lang="en-US" sz="2400" dirty="0">
                <a:solidFill>
                  <a:schemeClr val="bg1"/>
                </a:solidFill>
                <a:latin typeface="Glacial Indifference"/>
              </a:rPr>
              <a:t> </a:t>
            </a:r>
            <a:r>
              <a:rPr lang="es-ES" sz="2400" dirty="0">
                <a:solidFill>
                  <a:schemeClr val="bg1"/>
                </a:solidFill>
                <a:latin typeface="Glacial Indifference"/>
              </a:rPr>
              <a:t>los</a:t>
            </a:r>
            <a:r>
              <a:rPr lang="en-US" sz="2400" dirty="0">
                <a:solidFill>
                  <a:schemeClr val="bg1"/>
                </a:solidFill>
                <a:latin typeface="Glacial Indifference"/>
              </a:rPr>
              <a:t> </a:t>
            </a:r>
            <a:r>
              <a:rPr lang="es-ES" sz="2400" dirty="0">
                <a:solidFill>
                  <a:schemeClr val="bg1"/>
                </a:solidFill>
                <a:latin typeface="Glacial Indifference"/>
              </a:rPr>
              <a:t>resultados</a:t>
            </a:r>
            <a:r>
              <a:rPr lang="en-US" sz="2400" dirty="0">
                <a:solidFill>
                  <a:schemeClr val="bg1"/>
                </a:solidFill>
                <a:latin typeface="Glacial Indifference"/>
              </a:rPr>
              <a:t> </a:t>
            </a:r>
            <a:r>
              <a:rPr lang="es-ES" sz="2400" dirty="0">
                <a:solidFill>
                  <a:schemeClr val="bg1"/>
                </a:solidFill>
                <a:latin typeface="Glacial Indifference"/>
              </a:rPr>
              <a:t>agrupados</a:t>
            </a:r>
            <a:r>
              <a:rPr lang="en-US" sz="2400" dirty="0">
                <a:solidFill>
                  <a:schemeClr val="bg1"/>
                </a:solidFill>
                <a:latin typeface="Glacial Indifference"/>
              </a:rPr>
              <a:t> </a:t>
            </a:r>
            <a:r>
              <a:rPr lang="es-ES" sz="2400" dirty="0">
                <a:solidFill>
                  <a:schemeClr val="bg1"/>
                </a:solidFill>
                <a:latin typeface="Glacial Indifference"/>
              </a:rPr>
              <a:t>por</a:t>
            </a:r>
            <a:r>
              <a:rPr lang="en-US" sz="2400" dirty="0">
                <a:solidFill>
                  <a:schemeClr val="bg1"/>
                </a:solidFill>
                <a:latin typeface="Glacial Indifference"/>
              </a:rPr>
              <a:t> </a:t>
            </a:r>
            <a:r>
              <a:rPr lang="es-ES" sz="2400" dirty="0">
                <a:solidFill>
                  <a:schemeClr val="bg1"/>
                </a:solidFill>
                <a:latin typeface="Glacial Indifference"/>
              </a:rPr>
              <a:t>provincia</a:t>
            </a:r>
            <a:r>
              <a:rPr lang="en-US" sz="2400" dirty="0">
                <a:solidFill>
                  <a:schemeClr val="bg1"/>
                </a:solidFill>
                <a:latin typeface="Glacial Indifference"/>
              </a:rPr>
              <a:t> y </a:t>
            </a:r>
            <a:r>
              <a:rPr lang="es-ES" sz="2400" dirty="0">
                <a:solidFill>
                  <a:schemeClr val="bg1"/>
                </a:solidFill>
                <a:latin typeface="Glacial Indifference"/>
              </a:rPr>
              <a:t>año, ya que será la representación usada</a:t>
            </a:r>
            <a:r>
              <a:rPr lang="en-US" sz="2400" dirty="0">
                <a:solidFill>
                  <a:schemeClr val="bg1"/>
                </a:solidFill>
                <a:latin typeface="Glacial Indifference"/>
              </a:rPr>
              <a:t>. </a:t>
            </a:r>
          </a:p>
          <a:p>
            <a:pPr algn="just">
              <a:lnSpc>
                <a:spcPts val="3359"/>
              </a:lnSpc>
            </a:pPr>
            <a:endParaRPr lang="en-US" sz="2400" dirty="0">
              <a:solidFill>
                <a:srgbClr val="FFFFFF"/>
              </a:solidFill>
              <a:latin typeface="Glacial Indifference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2150822" y="3937566"/>
            <a:ext cx="3025932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39"/>
              </a:lnSpc>
            </a:pPr>
            <a:r>
              <a:rPr lang="en-US" sz="3399" dirty="0">
                <a:solidFill>
                  <a:srgbClr val="FFFFFF"/>
                </a:solidFill>
                <a:latin typeface="Glacial Indifference Bold"/>
              </a:rPr>
              <a:t>Olas de </a:t>
            </a:r>
            <a:r>
              <a:rPr lang="es-ES" sz="3399" dirty="0">
                <a:solidFill>
                  <a:srgbClr val="FFFFFF"/>
                </a:solidFill>
                <a:latin typeface="Glacial Indifference Bold"/>
              </a:rPr>
              <a:t>calor</a:t>
            </a:r>
            <a:r>
              <a:rPr lang="en-US" sz="3399" dirty="0">
                <a:solidFill>
                  <a:srgbClr val="FFFFFF"/>
                </a:solidFill>
                <a:latin typeface="Glacial Indifference Bold"/>
              </a:rPr>
              <a:t> I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6251086" y="9486900"/>
            <a:ext cx="983781" cy="568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445"/>
              </a:lnSpc>
            </a:pPr>
            <a:r>
              <a:rPr lang="en-US" sz="3500" dirty="0">
                <a:solidFill>
                  <a:srgbClr val="DD6444"/>
                </a:solidFill>
                <a:latin typeface="Hagrid Heavy"/>
              </a:rPr>
              <a:t>06</a:t>
            </a:r>
          </a:p>
        </p:txBody>
      </p:sp>
    </p:spTree>
  </p:cSld>
  <p:clrMapOvr>
    <a:masterClrMapping/>
  </p:clrMapOvr>
  <p:transition spd="slow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n 20">
            <a:extLst>
              <a:ext uri="{FF2B5EF4-FFF2-40B4-BE49-F238E27FC236}">
                <a16:creationId xmlns:a16="http://schemas.microsoft.com/office/drawing/2014/main" id="{6C356AF7-432C-051D-1698-BC5F1A2E25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178" y="25288"/>
            <a:ext cx="18333177" cy="10261712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5400000">
            <a:off x="5557473" y="-364829"/>
            <a:ext cx="5913604" cy="14971149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 l="3810" r="3810"/>
          <a:stretch>
            <a:fillRect/>
          </a:stretch>
        </p:blipFill>
        <p:spPr>
          <a:xfrm rot="5400000">
            <a:off x="6199415" y="936404"/>
            <a:ext cx="5913604" cy="16206167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1028700" y="3434407"/>
            <a:ext cx="16230600" cy="5842198"/>
            <a:chOff x="0" y="0"/>
            <a:chExt cx="4274726" cy="153868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74726" cy="1538686"/>
            </a:xfrm>
            <a:custGeom>
              <a:avLst/>
              <a:gdLst/>
              <a:ahLst/>
              <a:cxnLst/>
              <a:rect l="l" t="t" r="r" b="b"/>
              <a:pathLst>
                <a:path w="4274726" h="1538686">
                  <a:moveTo>
                    <a:pt x="0" y="0"/>
                  </a:moveTo>
                  <a:lnTo>
                    <a:pt x="4274726" y="0"/>
                  </a:lnTo>
                  <a:lnTo>
                    <a:pt x="4274726" y="1538686"/>
                  </a:lnTo>
                  <a:lnTo>
                    <a:pt x="0" y="1538686"/>
                  </a:lnTo>
                  <a:close/>
                </a:path>
              </a:pathLst>
            </a:custGeom>
            <a:solidFill>
              <a:srgbClr val="DD6444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80"/>
                </a:lnSpc>
              </a:pPr>
              <a:endParaRPr/>
            </a:p>
          </p:txBody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288408" y="3732188"/>
            <a:ext cx="863511" cy="863511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17534969" y="9601466"/>
            <a:ext cx="967027" cy="339828"/>
            <a:chOff x="0" y="0"/>
            <a:chExt cx="254690" cy="8950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54690" cy="89502"/>
            </a:xfrm>
            <a:custGeom>
              <a:avLst/>
              <a:gdLst/>
              <a:ahLst/>
              <a:cxnLst/>
              <a:rect l="l" t="t" r="r" b="b"/>
              <a:pathLst>
                <a:path w="254690" h="89502">
                  <a:moveTo>
                    <a:pt x="0" y="0"/>
                  </a:moveTo>
                  <a:lnTo>
                    <a:pt x="254690" y="0"/>
                  </a:lnTo>
                  <a:lnTo>
                    <a:pt x="254690" y="89502"/>
                  </a:lnTo>
                  <a:lnTo>
                    <a:pt x="0" y="89502"/>
                  </a:lnTo>
                  <a:close/>
                </a:path>
              </a:pathLst>
            </a:custGeom>
            <a:solidFill>
              <a:srgbClr val="DD6444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80"/>
                </a:lnSpc>
              </a:pPr>
              <a:endParaRPr/>
            </a:p>
          </p:txBody>
        </p:sp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3500877" y="6810304"/>
            <a:ext cx="11310680" cy="1648007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14" name="TextBox 14"/>
          <p:cNvSpPr txBox="1"/>
          <p:nvPr/>
        </p:nvSpPr>
        <p:spPr>
          <a:xfrm>
            <a:off x="1053133" y="951540"/>
            <a:ext cx="14477541" cy="10739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508"/>
              </a:lnSpc>
            </a:pPr>
            <a:r>
              <a:rPr lang="en-US" sz="6699">
                <a:solidFill>
                  <a:srgbClr val="DD6444"/>
                </a:solidFill>
                <a:latin typeface="Hagrid Heavy"/>
              </a:rPr>
              <a:t>VISUALIZACIÓN DE QUERIES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329836" y="4858110"/>
            <a:ext cx="15652760" cy="12759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359"/>
              </a:lnSpc>
              <a:defRPr/>
            </a:pPr>
            <a:r>
              <a:rPr lang="es-ES" sz="2400" dirty="0">
                <a:solidFill>
                  <a:schemeClr val="bg1"/>
                </a:solidFill>
                <a:latin typeface="Glacial Indifference"/>
              </a:rPr>
              <a:t>Importamos</a:t>
            </a:r>
            <a:r>
              <a:rPr lang="en-US" sz="2400" dirty="0">
                <a:solidFill>
                  <a:schemeClr val="bg1"/>
                </a:solidFill>
                <a:latin typeface="Glacial Indifference"/>
              </a:rPr>
              <a:t> </a:t>
            </a:r>
            <a:r>
              <a:rPr lang="es-ES" sz="2400" dirty="0">
                <a:solidFill>
                  <a:schemeClr val="bg1"/>
                </a:solidFill>
                <a:latin typeface="Glacial Indifference"/>
              </a:rPr>
              <a:t>los</a:t>
            </a:r>
            <a:r>
              <a:rPr lang="en-US" sz="2400" dirty="0">
                <a:solidFill>
                  <a:schemeClr val="bg1"/>
                </a:solidFill>
                <a:latin typeface="Glacial Indifference"/>
              </a:rPr>
              <a:t> </a:t>
            </a:r>
            <a:r>
              <a:rPr lang="es-ES" sz="2400" dirty="0">
                <a:solidFill>
                  <a:schemeClr val="bg1"/>
                </a:solidFill>
                <a:latin typeface="Glacial Indifference"/>
              </a:rPr>
              <a:t>datos</a:t>
            </a:r>
            <a:r>
              <a:rPr lang="en-US" sz="2400" dirty="0">
                <a:solidFill>
                  <a:schemeClr val="bg1"/>
                </a:solidFill>
                <a:latin typeface="Glacial Indifference"/>
              </a:rPr>
              <a:t> </a:t>
            </a:r>
            <a:r>
              <a:rPr lang="es-ES" sz="2400" dirty="0">
                <a:solidFill>
                  <a:schemeClr val="bg1"/>
                </a:solidFill>
                <a:latin typeface="Glacial Indifference"/>
              </a:rPr>
              <a:t>necesarios</a:t>
            </a:r>
            <a:r>
              <a:rPr lang="en-US" sz="2400" dirty="0">
                <a:solidFill>
                  <a:schemeClr val="bg1"/>
                </a:solidFill>
                <a:latin typeface="Glacial Indifference"/>
              </a:rPr>
              <a:t> </a:t>
            </a:r>
            <a:r>
              <a:rPr lang="es-ES" sz="2400" dirty="0">
                <a:solidFill>
                  <a:schemeClr val="bg1"/>
                </a:solidFill>
                <a:latin typeface="Glacial Indifference"/>
              </a:rPr>
              <a:t>en</a:t>
            </a:r>
            <a:r>
              <a:rPr lang="en-US" sz="2400" dirty="0">
                <a:solidFill>
                  <a:schemeClr val="bg1"/>
                </a:solidFill>
                <a:latin typeface="Glacial Indifference"/>
              </a:rPr>
              <a:t> Python (</a:t>
            </a:r>
            <a:r>
              <a:rPr lang="es-DO" sz="2400" dirty="0">
                <a:solidFill>
                  <a:schemeClr val="bg1"/>
                </a:solidFill>
                <a:latin typeface="Glacial Indifference"/>
              </a:rPr>
              <a:t>Datos</a:t>
            </a:r>
            <a:r>
              <a:rPr lang="en-US" sz="2400" dirty="0">
                <a:solidFill>
                  <a:schemeClr val="bg1"/>
                </a:solidFill>
                <a:latin typeface="Glacial Indifference"/>
              </a:rPr>
              <a:t> </a:t>
            </a:r>
            <a:r>
              <a:rPr lang="es-ES" sz="2400" dirty="0">
                <a:solidFill>
                  <a:schemeClr val="bg1"/>
                </a:solidFill>
                <a:latin typeface="Glacial Indifference"/>
              </a:rPr>
              <a:t>en</a:t>
            </a:r>
            <a:r>
              <a:rPr lang="en-US" sz="2400" dirty="0">
                <a:solidFill>
                  <a:schemeClr val="bg1"/>
                </a:solidFill>
                <a:latin typeface="Glacial Indifference"/>
              </a:rPr>
              <a:t> Parquet y </a:t>
            </a:r>
            <a:r>
              <a:rPr lang="es-ES" sz="2400" dirty="0" err="1">
                <a:solidFill>
                  <a:schemeClr val="bg1"/>
                </a:solidFill>
                <a:latin typeface="Glacial Indifference"/>
              </a:rPr>
              <a:t>geoJSON</a:t>
            </a:r>
            <a:r>
              <a:rPr lang="en-US" sz="2400" dirty="0">
                <a:solidFill>
                  <a:schemeClr val="bg1"/>
                </a:solidFill>
                <a:latin typeface="Glacial Indifference"/>
              </a:rPr>
              <a:t> con </a:t>
            </a:r>
            <a:r>
              <a:rPr lang="es-ES" sz="2400" dirty="0">
                <a:solidFill>
                  <a:schemeClr val="bg1"/>
                </a:solidFill>
                <a:latin typeface="Glacial Indifference"/>
              </a:rPr>
              <a:t>los</a:t>
            </a:r>
            <a:r>
              <a:rPr lang="en-US" sz="2400" dirty="0">
                <a:solidFill>
                  <a:schemeClr val="bg1"/>
                </a:solidFill>
                <a:latin typeface="Glacial Indifference"/>
              </a:rPr>
              <a:t> </a:t>
            </a:r>
            <a:r>
              <a:rPr lang="es-MX" sz="2400" dirty="0">
                <a:solidFill>
                  <a:schemeClr val="bg1"/>
                </a:solidFill>
                <a:latin typeface="Glacial Indifference"/>
              </a:rPr>
              <a:t>datos</a:t>
            </a:r>
            <a:r>
              <a:rPr lang="en-US" sz="2400" dirty="0">
                <a:solidFill>
                  <a:schemeClr val="bg1"/>
                </a:solidFill>
                <a:latin typeface="Glacial Indifference"/>
              </a:rPr>
              <a:t> </a:t>
            </a:r>
            <a:r>
              <a:rPr lang="es-ES" sz="2400" dirty="0">
                <a:solidFill>
                  <a:schemeClr val="bg1"/>
                </a:solidFill>
                <a:latin typeface="Glacial Indifference"/>
              </a:rPr>
              <a:t>geométricos</a:t>
            </a:r>
            <a:r>
              <a:rPr lang="en-US" sz="2400" dirty="0">
                <a:solidFill>
                  <a:schemeClr val="bg1"/>
                </a:solidFill>
                <a:latin typeface="Glacial Indifference"/>
              </a:rPr>
              <a:t> de las </a:t>
            </a:r>
            <a:r>
              <a:rPr lang="es-ES" sz="2400" dirty="0">
                <a:solidFill>
                  <a:schemeClr val="bg1"/>
                </a:solidFill>
                <a:latin typeface="Glacial Indifference"/>
              </a:rPr>
              <a:t>distintas</a:t>
            </a:r>
            <a:r>
              <a:rPr lang="en-US" sz="2400" dirty="0">
                <a:solidFill>
                  <a:schemeClr val="bg1"/>
                </a:solidFill>
                <a:latin typeface="Glacial Indifference"/>
              </a:rPr>
              <a:t> </a:t>
            </a:r>
            <a:r>
              <a:rPr lang="es-MX" sz="2400" dirty="0">
                <a:solidFill>
                  <a:schemeClr val="bg1"/>
                </a:solidFill>
                <a:latin typeface="Glacial Indifference"/>
              </a:rPr>
              <a:t>provincias</a:t>
            </a:r>
            <a:r>
              <a:rPr lang="en-US" sz="2400" dirty="0">
                <a:solidFill>
                  <a:schemeClr val="bg1"/>
                </a:solidFill>
                <a:latin typeface="Glacial Indifference"/>
              </a:rPr>
              <a:t>).</a:t>
            </a:r>
          </a:p>
          <a:p>
            <a:pPr algn="just">
              <a:lnSpc>
                <a:spcPts val="3359"/>
              </a:lnSpc>
            </a:pPr>
            <a:endParaRPr lang="en-US" sz="2400" dirty="0">
              <a:solidFill>
                <a:srgbClr val="FFFFFF"/>
              </a:solidFill>
              <a:latin typeface="Glacial Indifference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2150822" y="3937566"/>
            <a:ext cx="3574985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39"/>
              </a:lnSpc>
            </a:pPr>
            <a:r>
              <a:rPr lang="en-US" sz="3399" dirty="0">
                <a:solidFill>
                  <a:srgbClr val="FFFFFF"/>
                </a:solidFill>
                <a:latin typeface="Glacial Indifference Bold"/>
              </a:rPr>
              <a:t>Olas de </a:t>
            </a:r>
            <a:r>
              <a:rPr lang="en-US" sz="3399" dirty="0" err="1">
                <a:solidFill>
                  <a:srgbClr val="FFFFFF"/>
                </a:solidFill>
                <a:latin typeface="Glacial Indifference Bold"/>
              </a:rPr>
              <a:t>calor</a:t>
            </a:r>
            <a:r>
              <a:rPr lang="en-US" sz="3399" dirty="0">
                <a:solidFill>
                  <a:srgbClr val="FFFFFF"/>
                </a:solidFill>
                <a:latin typeface="Glacial Indifference Bold"/>
              </a:rPr>
              <a:t> II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6337191" y="9486900"/>
            <a:ext cx="983781" cy="568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445"/>
              </a:lnSpc>
            </a:pPr>
            <a:r>
              <a:rPr lang="en-US" sz="3500" dirty="0">
                <a:solidFill>
                  <a:srgbClr val="DD6444"/>
                </a:solidFill>
                <a:latin typeface="Hagrid Heavy"/>
              </a:rPr>
              <a:t>07</a:t>
            </a:r>
          </a:p>
        </p:txBody>
      </p:sp>
      <p:sp>
        <p:nvSpPr>
          <p:cNvPr id="2" name="AutoShape 8">
            <a:extLst>
              <a:ext uri="{FF2B5EF4-FFF2-40B4-BE49-F238E27FC236}">
                <a16:creationId xmlns:a16="http://schemas.microsoft.com/office/drawing/2014/main" id="{4D61A5D7-EF8A-03DC-E85B-3B3AAE7E94A0}"/>
              </a:ext>
            </a:extLst>
          </p:cNvPr>
          <p:cNvSpPr/>
          <p:nvPr/>
        </p:nvSpPr>
        <p:spPr>
          <a:xfrm rot="5288">
            <a:off x="1371591" y="6222206"/>
            <a:ext cx="15479020" cy="0"/>
          </a:xfrm>
          <a:prstGeom prst="line">
            <a:avLst/>
          </a:prstGeom>
          <a:ln w="476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429</TotalTime>
  <Words>877</Words>
  <Application>Microsoft Office PowerPoint</Application>
  <PresentationFormat>Personalizado</PresentationFormat>
  <Paragraphs>134</Paragraphs>
  <Slides>21</Slides>
  <Notes>2</Notes>
  <HiddenSlides>0</HiddenSlides>
  <MMClips>1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21</vt:i4>
      </vt:variant>
    </vt:vector>
  </HeadingPairs>
  <TitlesOfParts>
    <vt:vector size="29" baseType="lpstr">
      <vt:lpstr>Calibri</vt:lpstr>
      <vt:lpstr>Glacial Indifference Bold</vt:lpstr>
      <vt:lpstr>Hagrid Heavy</vt:lpstr>
      <vt:lpstr>Glacial Indifference</vt:lpstr>
      <vt:lpstr>Cambria Math</vt:lpstr>
      <vt:lpstr>Arial</vt:lpstr>
      <vt:lpstr>Hagrid Heavy Bold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Copia de TFG: Presentacion</dc:title>
  <cp:lastModifiedBy>Alvaro Sanchez Perez</cp:lastModifiedBy>
  <cp:revision>12</cp:revision>
  <dcterms:created xsi:type="dcterms:W3CDTF">2006-08-16T00:00:00Z</dcterms:created>
  <dcterms:modified xsi:type="dcterms:W3CDTF">2023-03-26T19:38:52Z</dcterms:modified>
  <dc:identifier>DAFcdq9Lj3I</dc:identifier>
</cp:coreProperties>
</file>